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9" r:id="rId3"/>
    <p:sldId id="280" r:id="rId4"/>
    <p:sldId id="281" r:id="rId5"/>
    <p:sldId id="304" r:id="rId6"/>
    <p:sldId id="282" r:id="rId7"/>
    <p:sldId id="292" r:id="rId8"/>
    <p:sldId id="291" r:id="rId9"/>
    <p:sldId id="293" r:id="rId10"/>
    <p:sldId id="288" r:id="rId11"/>
    <p:sldId id="286" r:id="rId12"/>
    <p:sldId id="302" r:id="rId13"/>
    <p:sldId id="294" r:id="rId14"/>
    <p:sldId id="295" r:id="rId15"/>
    <p:sldId id="296" r:id="rId16"/>
    <p:sldId id="284" r:id="rId17"/>
    <p:sldId id="258" r:id="rId18"/>
    <p:sldId id="289" r:id="rId19"/>
    <p:sldId id="287" r:id="rId20"/>
    <p:sldId id="299" r:id="rId21"/>
    <p:sldId id="300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43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200" autoAdjust="0"/>
  </p:normalViewPr>
  <p:slideViewPr>
    <p:cSldViewPr snapToGrid="0">
      <p:cViewPr varScale="1">
        <p:scale>
          <a:sx n="51" d="100"/>
          <a:sy n="51" d="100"/>
        </p:scale>
        <p:origin x="90" y="1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DESKTOP-UNC\Documents%20UNC\UNC%20locales%20et%20Secteurs\EFFECTIFS\Effectifs%20Ann&#233;e%202025\Effectifs%20adh&#233;rents%20et%20abonnements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000">
                <a:solidFill>
                  <a:sysClr val="windowText" lastClr="000000"/>
                </a:solidFill>
              </a:rPr>
              <a:t>Cotisations 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4E6E-47F7-88D9-CAF1B01A1CC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4E6E-47F7-88D9-CAF1B01A1CC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4E6E-47F7-88D9-CAF1B01A1CC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4E6E-47F7-88D9-CAF1B01A1CC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4E6E-47F7-88D9-CAF1B01A1CC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B-4E6E-47F7-88D9-CAF1B01A1CC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D-4E6E-47F7-88D9-CAF1B01A1CC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Effectifs!$N$239:$T$239</c:f>
              <c:strCache>
                <c:ptCount val="7"/>
                <c:pt idx="0">
                  <c:v>39/45</c:v>
                </c:pt>
                <c:pt idx="1">
                  <c:v>INDO/TOE</c:v>
                </c:pt>
                <c:pt idx="2">
                  <c:v>AFN</c:v>
                </c:pt>
                <c:pt idx="3">
                  <c:v>OPEX</c:v>
                </c:pt>
                <c:pt idx="4">
                  <c:v>Soldats de France</c:v>
                </c:pt>
                <c:pt idx="5">
                  <c:v>Membres associés</c:v>
                </c:pt>
                <c:pt idx="6">
                  <c:v>Veuves</c:v>
                </c:pt>
              </c:strCache>
            </c:strRef>
          </c:cat>
          <c:val>
            <c:numRef>
              <c:f>Effectifs!$N$240:$T$240</c:f>
              <c:numCache>
                <c:formatCode>General</c:formatCode>
                <c:ptCount val="7"/>
                <c:pt idx="0">
                  <c:v>8</c:v>
                </c:pt>
                <c:pt idx="1">
                  <c:v>79</c:v>
                </c:pt>
                <c:pt idx="2">
                  <c:v>1416</c:v>
                </c:pt>
                <c:pt idx="3">
                  <c:v>749</c:v>
                </c:pt>
                <c:pt idx="4">
                  <c:v>355</c:v>
                </c:pt>
                <c:pt idx="5">
                  <c:v>153</c:v>
                </c:pt>
                <c:pt idx="6">
                  <c:v>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E6E-47F7-88D9-CAF1B01A1CC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0E1AC-7576-471F-A8A0-1C0A5220F049}" type="datetimeFigureOut">
              <a:rPr lang="fr-FR" smtClean="0"/>
              <a:t>15/01/2026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D4A1C-C42C-4231-8E1D-037E7B8E48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3262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EF18EF-1574-4565-B318-45349D375047}" type="datetimeFigureOut">
              <a:rPr lang="fr-FR" smtClean="0"/>
              <a:t>15/01/2026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3AA9CC-3896-4F45-87CD-B251F70A03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4701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8152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1572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5560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9096632" y="6331637"/>
            <a:ext cx="2743200" cy="365125"/>
          </a:xfrm>
        </p:spPr>
        <p:txBody>
          <a:bodyPr/>
          <a:lstStyle/>
          <a:p>
            <a:fld id="{EDA286A4-0F56-4A57-BAC7-2C4B77A4A0E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353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221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819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22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717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6926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31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196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250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3646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286A4-0F56-4A57-BAC7-2C4B77A4A0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6615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00462" y="976738"/>
            <a:ext cx="3919026" cy="498369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9116038" y="6294250"/>
            <a:ext cx="2743200" cy="365125"/>
          </a:xfrm>
        </p:spPr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1</a:t>
            </a:fld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875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6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object 8"/>
          <p:cNvGrpSpPr/>
          <p:nvPr/>
        </p:nvGrpSpPr>
        <p:grpSpPr>
          <a:xfrm>
            <a:off x="493211" y="140677"/>
            <a:ext cx="2639060" cy="1777767"/>
            <a:chOff x="185480" y="129600"/>
            <a:chExt cx="2639060" cy="1601470"/>
          </a:xfrm>
        </p:grpSpPr>
        <p:sp>
          <p:nvSpPr>
            <p:cNvPr id="7" name="object 9"/>
            <p:cNvSpPr/>
            <p:nvPr/>
          </p:nvSpPr>
          <p:spPr>
            <a:xfrm>
              <a:off x="191769" y="135890"/>
              <a:ext cx="2626360" cy="1588770"/>
            </a:xfrm>
            <a:custGeom>
              <a:avLst/>
              <a:gdLst/>
              <a:ahLst/>
              <a:cxnLst/>
              <a:rect l="l" t="t" r="r" b="b"/>
              <a:pathLst>
                <a:path w="2626360" h="1588770">
                  <a:moveTo>
                    <a:pt x="1313180" y="0"/>
                  </a:moveTo>
                  <a:lnTo>
                    <a:pt x="1253132" y="749"/>
                  </a:lnTo>
                  <a:lnTo>
                    <a:pt x="1193909" y="2979"/>
                  </a:lnTo>
                  <a:lnTo>
                    <a:pt x="1135559" y="6660"/>
                  </a:lnTo>
                  <a:lnTo>
                    <a:pt x="1078126" y="11765"/>
                  </a:lnTo>
                  <a:lnTo>
                    <a:pt x="1021657" y="18265"/>
                  </a:lnTo>
                  <a:lnTo>
                    <a:pt x="966198" y="26133"/>
                  </a:lnTo>
                  <a:lnTo>
                    <a:pt x="911795" y="35339"/>
                  </a:lnTo>
                  <a:lnTo>
                    <a:pt x="858496" y="45855"/>
                  </a:lnTo>
                  <a:lnTo>
                    <a:pt x="806344" y="57654"/>
                  </a:lnTo>
                  <a:lnTo>
                    <a:pt x="755388" y="70707"/>
                  </a:lnTo>
                  <a:lnTo>
                    <a:pt x="705673" y="84985"/>
                  </a:lnTo>
                  <a:lnTo>
                    <a:pt x="657245" y="100460"/>
                  </a:lnTo>
                  <a:lnTo>
                    <a:pt x="610151" y="117105"/>
                  </a:lnTo>
                  <a:lnTo>
                    <a:pt x="564436" y="134890"/>
                  </a:lnTo>
                  <a:lnTo>
                    <a:pt x="520147" y="153788"/>
                  </a:lnTo>
                  <a:lnTo>
                    <a:pt x="477330" y="173770"/>
                  </a:lnTo>
                  <a:lnTo>
                    <a:pt x="436031" y="194807"/>
                  </a:lnTo>
                  <a:lnTo>
                    <a:pt x="396297" y="216873"/>
                  </a:lnTo>
                  <a:lnTo>
                    <a:pt x="358173" y="239938"/>
                  </a:lnTo>
                  <a:lnTo>
                    <a:pt x="321706" y="263973"/>
                  </a:lnTo>
                  <a:lnTo>
                    <a:pt x="286942" y="288952"/>
                  </a:lnTo>
                  <a:lnTo>
                    <a:pt x="253927" y="314845"/>
                  </a:lnTo>
                  <a:lnTo>
                    <a:pt x="222707" y="341624"/>
                  </a:lnTo>
                  <a:lnTo>
                    <a:pt x="193329" y="369262"/>
                  </a:lnTo>
                  <a:lnTo>
                    <a:pt x="165838" y="397729"/>
                  </a:lnTo>
                  <a:lnTo>
                    <a:pt x="140281" y="426997"/>
                  </a:lnTo>
                  <a:lnTo>
                    <a:pt x="116705" y="457038"/>
                  </a:lnTo>
                  <a:lnTo>
                    <a:pt x="75676" y="519327"/>
                  </a:lnTo>
                  <a:lnTo>
                    <a:pt x="43122" y="584369"/>
                  </a:lnTo>
                  <a:lnTo>
                    <a:pt x="19411" y="651937"/>
                  </a:lnTo>
                  <a:lnTo>
                    <a:pt x="4914" y="721806"/>
                  </a:lnTo>
                  <a:lnTo>
                    <a:pt x="0" y="793750"/>
                  </a:lnTo>
                  <a:lnTo>
                    <a:pt x="1236" y="830066"/>
                  </a:lnTo>
                  <a:lnTo>
                    <a:pt x="10988" y="901185"/>
                  </a:lnTo>
                  <a:lnTo>
                    <a:pt x="30138" y="970096"/>
                  </a:lnTo>
                  <a:lnTo>
                    <a:pt x="58317" y="1036574"/>
                  </a:lnTo>
                  <a:lnTo>
                    <a:pt x="95154" y="1100394"/>
                  </a:lnTo>
                  <a:lnTo>
                    <a:pt x="140281" y="1161332"/>
                  </a:lnTo>
                  <a:lnTo>
                    <a:pt x="165838" y="1190649"/>
                  </a:lnTo>
                  <a:lnTo>
                    <a:pt x="193329" y="1219161"/>
                  </a:lnTo>
                  <a:lnTo>
                    <a:pt x="222707" y="1246840"/>
                  </a:lnTo>
                  <a:lnTo>
                    <a:pt x="253927" y="1273657"/>
                  </a:lnTo>
                  <a:lnTo>
                    <a:pt x="286942" y="1299585"/>
                  </a:lnTo>
                  <a:lnTo>
                    <a:pt x="321706" y="1324595"/>
                  </a:lnTo>
                  <a:lnTo>
                    <a:pt x="358173" y="1348659"/>
                  </a:lnTo>
                  <a:lnTo>
                    <a:pt x="396297" y="1371750"/>
                  </a:lnTo>
                  <a:lnTo>
                    <a:pt x="436031" y="1393838"/>
                  </a:lnTo>
                  <a:lnTo>
                    <a:pt x="477330" y="1414897"/>
                  </a:lnTo>
                  <a:lnTo>
                    <a:pt x="520147" y="1434897"/>
                  </a:lnTo>
                  <a:lnTo>
                    <a:pt x="564436" y="1453810"/>
                  </a:lnTo>
                  <a:lnTo>
                    <a:pt x="610151" y="1471609"/>
                  </a:lnTo>
                  <a:lnTo>
                    <a:pt x="657245" y="1488265"/>
                  </a:lnTo>
                  <a:lnTo>
                    <a:pt x="705673" y="1503751"/>
                  </a:lnTo>
                  <a:lnTo>
                    <a:pt x="755388" y="1518037"/>
                  </a:lnTo>
                  <a:lnTo>
                    <a:pt x="806344" y="1531097"/>
                  </a:lnTo>
                  <a:lnTo>
                    <a:pt x="858496" y="1542901"/>
                  </a:lnTo>
                  <a:lnTo>
                    <a:pt x="911795" y="1553422"/>
                  </a:lnTo>
                  <a:lnTo>
                    <a:pt x="966198" y="1562631"/>
                  </a:lnTo>
                  <a:lnTo>
                    <a:pt x="1021657" y="1570500"/>
                  </a:lnTo>
                  <a:lnTo>
                    <a:pt x="1078126" y="1577002"/>
                  </a:lnTo>
                  <a:lnTo>
                    <a:pt x="1135559" y="1582108"/>
                  </a:lnTo>
                  <a:lnTo>
                    <a:pt x="1193909" y="1585790"/>
                  </a:lnTo>
                  <a:lnTo>
                    <a:pt x="1253132" y="1588020"/>
                  </a:lnTo>
                  <a:lnTo>
                    <a:pt x="1313180" y="1588769"/>
                  </a:lnTo>
                  <a:lnTo>
                    <a:pt x="1373130" y="1588020"/>
                  </a:lnTo>
                  <a:lnTo>
                    <a:pt x="1432265" y="1585790"/>
                  </a:lnTo>
                  <a:lnTo>
                    <a:pt x="1490540" y="1582108"/>
                  </a:lnTo>
                  <a:lnTo>
                    <a:pt x="1547906" y="1577002"/>
                  </a:lnTo>
                  <a:lnTo>
                    <a:pt x="1604317" y="1570500"/>
                  </a:lnTo>
                  <a:lnTo>
                    <a:pt x="1659727" y="1562631"/>
                  </a:lnTo>
                  <a:lnTo>
                    <a:pt x="1714090" y="1553422"/>
                  </a:lnTo>
                  <a:lnTo>
                    <a:pt x="1767357" y="1542901"/>
                  </a:lnTo>
                  <a:lnTo>
                    <a:pt x="1819484" y="1531097"/>
                  </a:lnTo>
                  <a:lnTo>
                    <a:pt x="1870422" y="1518037"/>
                  </a:lnTo>
                  <a:lnTo>
                    <a:pt x="1920127" y="1503751"/>
                  </a:lnTo>
                  <a:lnTo>
                    <a:pt x="1968550" y="1488265"/>
                  </a:lnTo>
                  <a:lnTo>
                    <a:pt x="2015645" y="1471609"/>
                  </a:lnTo>
                  <a:lnTo>
                    <a:pt x="2061366" y="1453810"/>
                  </a:lnTo>
                  <a:lnTo>
                    <a:pt x="2105666" y="1434897"/>
                  </a:lnTo>
                  <a:lnTo>
                    <a:pt x="2148498" y="1414897"/>
                  </a:lnTo>
                  <a:lnTo>
                    <a:pt x="2189816" y="1393838"/>
                  </a:lnTo>
                  <a:lnTo>
                    <a:pt x="2229573" y="1371750"/>
                  </a:lnTo>
                  <a:lnTo>
                    <a:pt x="2267723" y="1348659"/>
                  </a:lnTo>
                  <a:lnTo>
                    <a:pt x="2304218" y="1324595"/>
                  </a:lnTo>
                  <a:lnTo>
                    <a:pt x="2339013" y="1299585"/>
                  </a:lnTo>
                  <a:lnTo>
                    <a:pt x="2372060" y="1273657"/>
                  </a:lnTo>
                  <a:lnTo>
                    <a:pt x="2403313" y="1246840"/>
                  </a:lnTo>
                  <a:lnTo>
                    <a:pt x="2432725" y="1219161"/>
                  </a:lnTo>
                  <a:lnTo>
                    <a:pt x="2460250" y="1190649"/>
                  </a:lnTo>
                  <a:lnTo>
                    <a:pt x="2485841" y="1161332"/>
                  </a:lnTo>
                  <a:lnTo>
                    <a:pt x="2509451" y="1131237"/>
                  </a:lnTo>
                  <a:lnTo>
                    <a:pt x="2550543" y="1068831"/>
                  </a:lnTo>
                  <a:lnTo>
                    <a:pt x="2583153" y="1003653"/>
                  </a:lnTo>
                  <a:lnTo>
                    <a:pt x="2606908" y="935931"/>
                  </a:lnTo>
                  <a:lnTo>
                    <a:pt x="2621434" y="865888"/>
                  </a:lnTo>
                  <a:lnTo>
                    <a:pt x="2626360" y="793750"/>
                  </a:lnTo>
                  <a:lnTo>
                    <a:pt x="2625120" y="757533"/>
                  </a:lnTo>
                  <a:lnTo>
                    <a:pt x="2615348" y="686598"/>
                  </a:lnTo>
                  <a:lnTo>
                    <a:pt x="2596161" y="617851"/>
                  </a:lnTo>
                  <a:lnTo>
                    <a:pt x="2567932" y="551518"/>
                  </a:lnTo>
                  <a:lnTo>
                    <a:pt x="2531034" y="487824"/>
                  </a:lnTo>
                  <a:lnTo>
                    <a:pt x="2485841" y="426997"/>
                  </a:lnTo>
                  <a:lnTo>
                    <a:pt x="2460250" y="397729"/>
                  </a:lnTo>
                  <a:lnTo>
                    <a:pt x="2432725" y="369262"/>
                  </a:lnTo>
                  <a:lnTo>
                    <a:pt x="2403313" y="341624"/>
                  </a:lnTo>
                  <a:lnTo>
                    <a:pt x="2372060" y="314845"/>
                  </a:lnTo>
                  <a:lnTo>
                    <a:pt x="2339013" y="288952"/>
                  </a:lnTo>
                  <a:lnTo>
                    <a:pt x="2304218" y="263973"/>
                  </a:lnTo>
                  <a:lnTo>
                    <a:pt x="2267723" y="239938"/>
                  </a:lnTo>
                  <a:lnTo>
                    <a:pt x="2229573" y="216873"/>
                  </a:lnTo>
                  <a:lnTo>
                    <a:pt x="2189816" y="194807"/>
                  </a:lnTo>
                  <a:lnTo>
                    <a:pt x="2148498" y="173770"/>
                  </a:lnTo>
                  <a:lnTo>
                    <a:pt x="2105666" y="153788"/>
                  </a:lnTo>
                  <a:lnTo>
                    <a:pt x="2061366" y="134890"/>
                  </a:lnTo>
                  <a:lnTo>
                    <a:pt x="2015645" y="117105"/>
                  </a:lnTo>
                  <a:lnTo>
                    <a:pt x="1968550" y="100460"/>
                  </a:lnTo>
                  <a:lnTo>
                    <a:pt x="1920127" y="84985"/>
                  </a:lnTo>
                  <a:lnTo>
                    <a:pt x="1870422" y="70707"/>
                  </a:lnTo>
                  <a:lnTo>
                    <a:pt x="1819484" y="57654"/>
                  </a:lnTo>
                  <a:lnTo>
                    <a:pt x="1767357" y="45855"/>
                  </a:lnTo>
                  <a:lnTo>
                    <a:pt x="1714090" y="35339"/>
                  </a:lnTo>
                  <a:lnTo>
                    <a:pt x="1659727" y="26133"/>
                  </a:lnTo>
                  <a:lnTo>
                    <a:pt x="1604317" y="18265"/>
                  </a:lnTo>
                  <a:lnTo>
                    <a:pt x="1547906" y="11765"/>
                  </a:lnTo>
                  <a:lnTo>
                    <a:pt x="1490540" y="6660"/>
                  </a:lnTo>
                  <a:lnTo>
                    <a:pt x="1432265" y="2979"/>
                  </a:lnTo>
                  <a:lnTo>
                    <a:pt x="1373130" y="749"/>
                  </a:lnTo>
                  <a:lnTo>
                    <a:pt x="1313180" y="0"/>
                  </a:lnTo>
                  <a:close/>
                </a:path>
              </a:pathLst>
            </a:custGeom>
            <a:solidFill>
              <a:srgbClr val="5A9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0"/>
            <p:cNvSpPr/>
            <p:nvPr/>
          </p:nvSpPr>
          <p:spPr>
            <a:xfrm>
              <a:off x="191769" y="135890"/>
              <a:ext cx="2626360" cy="1588770"/>
            </a:xfrm>
            <a:custGeom>
              <a:avLst/>
              <a:gdLst/>
              <a:ahLst/>
              <a:cxnLst/>
              <a:rect l="l" t="t" r="r" b="b"/>
              <a:pathLst>
                <a:path w="2626360" h="1588770">
                  <a:moveTo>
                    <a:pt x="1313180" y="0"/>
                  </a:moveTo>
                  <a:lnTo>
                    <a:pt x="1373130" y="749"/>
                  </a:lnTo>
                  <a:lnTo>
                    <a:pt x="1432265" y="2979"/>
                  </a:lnTo>
                  <a:lnTo>
                    <a:pt x="1490540" y="6660"/>
                  </a:lnTo>
                  <a:lnTo>
                    <a:pt x="1547906" y="11765"/>
                  </a:lnTo>
                  <a:lnTo>
                    <a:pt x="1604317" y="18265"/>
                  </a:lnTo>
                  <a:lnTo>
                    <a:pt x="1659727" y="26133"/>
                  </a:lnTo>
                  <a:lnTo>
                    <a:pt x="1714090" y="35339"/>
                  </a:lnTo>
                  <a:lnTo>
                    <a:pt x="1767357" y="45855"/>
                  </a:lnTo>
                  <a:lnTo>
                    <a:pt x="1819484" y="57654"/>
                  </a:lnTo>
                  <a:lnTo>
                    <a:pt x="1870422" y="70707"/>
                  </a:lnTo>
                  <a:lnTo>
                    <a:pt x="1920127" y="84985"/>
                  </a:lnTo>
                  <a:lnTo>
                    <a:pt x="1968550" y="100460"/>
                  </a:lnTo>
                  <a:lnTo>
                    <a:pt x="2015645" y="117105"/>
                  </a:lnTo>
                  <a:lnTo>
                    <a:pt x="2061366" y="134890"/>
                  </a:lnTo>
                  <a:lnTo>
                    <a:pt x="2105666" y="153788"/>
                  </a:lnTo>
                  <a:lnTo>
                    <a:pt x="2148498" y="173770"/>
                  </a:lnTo>
                  <a:lnTo>
                    <a:pt x="2189816" y="194807"/>
                  </a:lnTo>
                  <a:lnTo>
                    <a:pt x="2229573" y="216873"/>
                  </a:lnTo>
                  <a:lnTo>
                    <a:pt x="2267723" y="239938"/>
                  </a:lnTo>
                  <a:lnTo>
                    <a:pt x="2304218" y="263973"/>
                  </a:lnTo>
                  <a:lnTo>
                    <a:pt x="2339013" y="288952"/>
                  </a:lnTo>
                  <a:lnTo>
                    <a:pt x="2372060" y="314845"/>
                  </a:lnTo>
                  <a:lnTo>
                    <a:pt x="2403313" y="341624"/>
                  </a:lnTo>
                  <a:lnTo>
                    <a:pt x="2432725" y="369262"/>
                  </a:lnTo>
                  <a:lnTo>
                    <a:pt x="2460250" y="397729"/>
                  </a:lnTo>
                  <a:lnTo>
                    <a:pt x="2485841" y="426997"/>
                  </a:lnTo>
                  <a:lnTo>
                    <a:pt x="2509451" y="457038"/>
                  </a:lnTo>
                  <a:lnTo>
                    <a:pt x="2550543" y="519327"/>
                  </a:lnTo>
                  <a:lnTo>
                    <a:pt x="2583153" y="584369"/>
                  </a:lnTo>
                  <a:lnTo>
                    <a:pt x="2606908" y="651937"/>
                  </a:lnTo>
                  <a:lnTo>
                    <a:pt x="2621434" y="721806"/>
                  </a:lnTo>
                  <a:lnTo>
                    <a:pt x="2626360" y="793750"/>
                  </a:lnTo>
                  <a:lnTo>
                    <a:pt x="2625120" y="830066"/>
                  </a:lnTo>
                  <a:lnTo>
                    <a:pt x="2615348" y="901185"/>
                  </a:lnTo>
                  <a:lnTo>
                    <a:pt x="2596161" y="970096"/>
                  </a:lnTo>
                  <a:lnTo>
                    <a:pt x="2567932" y="1036574"/>
                  </a:lnTo>
                  <a:lnTo>
                    <a:pt x="2531034" y="1100394"/>
                  </a:lnTo>
                  <a:lnTo>
                    <a:pt x="2485841" y="1161332"/>
                  </a:lnTo>
                  <a:lnTo>
                    <a:pt x="2460250" y="1190649"/>
                  </a:lnTo>
                  <a:lnTo>
                    <a:pt x="2432725" y="1219161"/>
                  </a:lnTo>
                  <a:lnTo>
                    <a:pt x="2403313" y="1246840"/>
                  </a:lnTo>
                  <a:lnTo>
                    <a:pt x="2372060" y="1273657"/>
                  </a:lnTo>
                  <a:lnTo>
                    <a:pt x="2339013" y="1299585"/>
                  </a:lnTo>
                  <a:lnTo>
                    <a:pt x="2304218" y="1324595"/>
                  </a:lnTo>
                  <a:lnTo>
                    <a:pt x="2267723" y="1348659"/>
                  </a:lnTo>
                  <a:lnTo>
                    <a:pt x="2229573" y="1371750"/>
                  </a:lnTo>
                  <a:lnTo>
                    <a:pt x="2189816" y="1393838"/>
                  </a:lnTo>
                  <a:lnTo>
                    <a:pt x="2148498" y="1414897"/>
                  </a:lnTo>
                  <a:lnTo>
                    <a:pt x="2105666" y="1434897"/>
                  </a:lnTo>
                  <a:lnTo>
                    <a:pt x="2061366" y="1453810"/>
                  </a:lnTo>
                  <a:lnTo>
                    <a:pt x="2015645" y="1471609"/>
                  </a:lnTo>
                  <a:lnTo>
                    <a:pt x="1968550" y="1488265"/>
                  </a:lnTo>
                  <a:lnTo>
                    <a:pt x="1920127" y="1503751"/>
                  </a:lnTo>
                  <a:lnTo>
                    <a:pt x="1870422" y="1518037"/>
                  </a:lnTo>
                  <a:lnTo>
                    <a:pt x="1819484" y="1531097"/>
                  </a:lnTo>
                  <a:lnTo>
                    <a:pt x="1767357" y="1542901"/>
                  </a:lnTo>
                  <a:lnTo>
                    <a:pt x="1714090" y="1553422"/>
                  </a:lnTo>
                  <a:lnTo>
                    <a:pt x="1659727" y="1562631"/>
                  </a:lnTo>
                  <a:lnTo>
                    <a:pt x="1604317" y="1570500"/>
                  </a:lnTo>
                  <a:lnTo>
                    <a:pt x="1547906" y="1577002"/>
                  </a:lnTo>
                  <a:lnTo>
                    <a:pt x="1490540" y="1582108"/>
                  </a:lnTo>
                  <a:lnTo>
                    <a:pt x="1432265" y="1585790"/>
                  </a:lnTo>
                  <a:lnTo>
                    <a:pt x="1373130" y="1588020"/>
                  </a:lnTo>
                  <a:lnTo>
                    <a:pt x="1313180" y="1588769"/>
                  </a:lnTo>
                  <a:lnTo>
                    <a:pt x="1253132" y="1588020"/>
                  </a:lnTo>
                  <a:lnTo>
                    <a:pt x="1193909" y="1585790"/>
                  </a:lnTo>
                  <a:lnTo>
                    <a:pt x="1135559" y="1582108"/>
                  </a:lnTo>
                  <a:lnTo>
                    <a:pt x="1078126" y="1577002"/>
                  </a:lnTo>
                  <a:lnTo>
                    <a:pt x="1021657" y="1570500"/>
                  </a:lnTo>
                  <a:lnTo>
                    <a:pt x="966198" y="1562631"/>
                  </a:lnTo>
                  <a:lnTo>
                    <a:pt x="911795" y="1553422"/>
                  </a:lnTo>
                  <a:lnTo>
                    <a:pt x="858496" y="1542901"/>
                  </a:lnTo>
                  <a:lnTo>
                    <a:pt x="806344" y="1531097"/>
                  </a:lnTo>
                  <a:lnTo>
                    <a:pt x="755388" y="1518037"/>
                  </a:lnTo>
                  <a:lnTo>
                    <a:pt x="705673" y="1503751"/>
                  </a:lnTo>
                  <a:lnTo>
                    <a:pt x="657245" y="1488265"/>
                  </a:lnTo>
                  <a:lnTo>
                    <a:pt x="610151" y="1471609"/>
                  </a:lnTo>
                  <a:lnTo>
                    <a:pt x="564436" y="1453810"/>
                  </a:lnTo>
                  <a:lnTo>
                    <a:pt x="520147" y="1434897"/>
                  </a:lnTo>
                  <a:lnTo>
                    <a:pt x="477330" y="1414897"/>
                  </a:lnTo>
                  <a:lnTo>
                    <a:pt x="436031" y="1393838"/>
                  </a:lnTo>
                  <a:lnTo>
                    <a:pt x="396297" y="1371750"/>
                  </a:lnTo>
                  <a:lnTo>
                    <a:pt x="358173" y="1348659"/>
                  </a:lnTo>
                  <a:lnTo>
                    <a:pt x="321706" y="1324595"/>
                  </a:lnTo>
                  <a:lnTo>
                    <a:pt x="286942" y="1299585"/>
                  </a:lnTo>
                  <a:lnTo>
                    <a:pt x="253927" y="1273657"/>
                  </a:lnTo>
                  <a:lnTo>
                    <a:pt x="222707" y="1246840"/>
                  </a:lnTo>
                  <a:lnTo>
                    <a:pt x="193329" y="1219161"/>
                  </a:lnTo>
                  <a:lnTo>
                    <a:pt x="165838" y="1190649"/>
                  </a:lnTo>
                  <a:lnTo>
                    <a:pt x="140281" y="1161332"/>
                  </a:lnTo>
                  <a:lnTo>
                    <a:pt x="116705" y="1131237"/>
                  </a:lnTo>
                  <a:lnTo>
                    <a:pt x="75676" y="1068831"/>
                  </a:lnTo>
                  <a:lnTo>
                    <a:pt x="43122" y="1003653"/>
                  </a:lnTo>
                  <a:lnTo>
                    <a:pt x="19411" y="935931"/>
                  </a:lnTo>
                  <a:lnTo>
                    <a:pt x="4914" y="865888"/>
                  </a:lnTo>
                  <a:lnTo>
                    <a:pt x="0" y="793750"/>
                  </a:lnTo>
                  <a:lnTo>
                    <a:pt x="1236" y="757533"/>
                  </a:lnTo>
                  <a:lnTo>
                    <a:pt x="10988" y="686598"/>
                  </a:lnTo>
                  <a:lnTo>
                    <a:pt x="30138" y="617851"/>
                  </a:lnTo>
                  <a:lnTo>
                    <a:pt x="58317" y="551518"/>
                  </a:lnTo>
                  <a:lnTo>
                    <a:pt x="95154" y="487824"/>
                  </a:lnTo>
                  <a:lnTo>
                    <a:pt x="140281" y="426997"/>
                  </a:lnTo>
                  <a:lnTo>
                    <a:pt x="165838" y="397729"/>
                  </a:lnTo>
                  <a:lnTo>
                    <a:pt x="193329" y="369262"/>
                  </a:lnTo>
                  <a:lnTo>
                    <a:pt x="222707" y="341624"/>
                  </a:lnTo>
                  <a:lnTo>
                    <a:pt x="253927" y="314845"/>
                  </a:lnTo>
                  <a:lnTo>
                    <a:pt x="286942" y="288952"/>
                  </a:lnTo>
                  <a:lnTo>
                    <a:pt x="321706" y="263973"/>
                  </a:lnTo>
                  <a:lnTo>
                    <a:pt x="358173" y="239938"/>
                  </a:lnTo>
                  <a:lnTo>
                    <a:pt x="396297" y="216873"/>
                  </a:lnTo>
                  <a:lnTo>
                    <a:pt x="436031" y="194807"/>
                  </a:lnTo>
                  <a:lnTo>
                    <a:pt x="477330" y="173770"/>
                  </a:lnTo>
                  <a:lnTo>
                    <a:pt x="520147" y="153788"/>
                  </a:lnTo>
                  <a:lnTo>
                    <a:pt x="564436" y="134890"/>
                  </a:lnTo>
                  <a:lnTo>
                    <a:pt x="610151" y="117105"/>
                  </a:lnTo>
                  <a:lnTo>
                    <a:pt x="657245" y="100460"/>
                  </a:lnTo>
                  <a:lnTo>
                    <a:pt x="705673" y="84985"/>
                  </a:lnTo>
                  <a:lnTo>
                    <a:pt x="755388" y="70707"/>
                  </a:lnTo>
                  <a:lnTo>
                    <a:pt x="806344" y="57654"/>
                  </a:lnTo>
                  <a:lnTo>
                    <a:pt x="858496" y="45855"/>
                  </a:lnTo>
                  <a:lnTo>
                    <a:pt x="911795" y="35339"/>
                  </a:lnTo>
                  <a:lnTo>
                    <a:pt x="966198" y="26133"/>
                  </a:lnTo>
                  <a:lnTo>
                    <a:pt x="1021657" y="18265"/>
                  </a:lnTo>
                  <a:lnTo>
                    <a:pt x="1078126" y="11765"/>
                  </a:lnTo>
                  <a:lnTo>
                    <a:pt x="1135559" y="6660"/>
                  </a:lnTo>
                  <a:lnTo>
                    <a:pt x="1193909" y="2979"/>
                  </a:lnTo>
                  <a:lnTo>
                    <a:pt x="1253132" y="749"/>
                  </a:lnTo>
                  <a:lnTo>
                    <a:pt x="1313180" y="0"/>
                  </a:lnTo>
                  <a:close/>
                </a:path>
              </a:pathLst>
            </a:custGeom>
            <a:ln w="12579">
              <a:solidFill>
                <a:srgbClr val="42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1"/>
          <p:cNvSpPr txBox="1">
            <a:spLocks/>
          </p:cNvSpPr>
          <p:nvPr/>
        </p:nvSpPr>
        <p:spPr>
          <a:xfrm>
            <a:off x="935696" y="290146"/>
            <a:ext cx="164592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fr-FR" sz="1800" spc="-10" dirty="0">
                <a:solidFill>
                  <a:srgbClr val="FFFFFF"/>
                </a:solidFill>
                <a:latin typeface="Calibri"/>
                <a:cs typeface="Calibri"/>
              </a:rPr>
              <a:t>Fraternité, Convivialité, Patriotisme, </a:t>
            </a:r>
            <a:r>
              <a:rPr lang="fr-FR" sz="1800" dirty="0">
                <a:solidFill>
                  <a:srgbClr val="FFFFFF"/>
                </a:solidFill>
                <a:latin typeface="Calibri"/>
                <a:cs typeface="Calibri"/>
              </a:rPr>
              <a:t>Esprit</a:t>
            </a:r>
            <a:r>
              <a:rPr lang="fr-FR"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fr-FR" sz="18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lang="fr-FR"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fr-FR" sz="1800" spc="-10" dirty="0">
                <a:solidFill>
                  <a:srgbClr val="FFFFFF"/>
                </a:solidFill>
                <a:latin typeface="Calibri"/>
                <a:cs typeface="Calibri"/>
              </a:rPr>
              <a:t>Défense </a:t>
            </a:r>
            <a:r>
              <a:rPr lang="fr-FR" sz="1800" dirty="0">
                <a:solidFill>
                  <a:srgbClr val="FFFFFF"/>
                </a:solidFill>
                <a:latin typeface="Calibri"/>
                <a:cs typeface="Calibri"/>
              </a:rPr>
              <a:t>Droit</a:t>
            </a:r>
            <a:r>
              <a:rPr lang="fr-FR" sz="1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fr-FR" sz="1800" spc="-10" dirty="0">
                <a:solidFill>
                  <a:srgbClr val="FFFFFF"/>
                </a:solidFill>
                <a:latin typeface="Calibri"/>
                <a:cs typeface="Calibri"/>
              </a:rPr>
              <a:t>civique,</a:t>
            </a:r>
            <a:endParaRPr lang="fr-FR" sz="1800" dirty="0">
              <a:latin typeface="Calibri"/>
              <a:cs typeface="Calibri"/>
            </a:endParaRPr>
          </a:p>
        </p:txBody>
      </p:sp>
      <p:grpSp>
        <p:nvGrpSpPr>
          <p:cNvPr id="11" name="object 12"/>
          <p:cNvGrpSpPr/>
          <p:nvPr/>
        </p:nvGrpSpPr>
        <p:grpSpPr>
          <a:xfrm>
            <a:off x="3082154" y="510014"/>
            <a:ext cx="373380" cy="381000"/>
            <a:chOff x="207070" y="1808540"/>
            <a:chExt cx="373380" cy="381000"/>
          </a:xfrm>
        </p:grpSpPr>
        <p:sp>
          <p:nvSpPr>
            <p:cNvPr id="12" name="object 13"/>
            <p:cNvSpPr/>
            <p:nvPr/>
          </p:nvSpPr>
          <p:spPr>
            <a:xfrm>
              <a:off x="213360" y="1814830"/>
              <a:ext cx="360680" cy="368300"/>
            </a:xfrm>
            <a:custGeom>
              <a:avLst/>
              <a:gdLst/>
              <a:ahLst/>
              <a:cxnLst/>
              <a:rect l="l" t="t" r="r" b="b"/>
              <a:pathLst>
                <a:path w="360680" h="368300">
                  <a:moveTo>
                    <a:pt x="269240" y="0"/>
                  </a:moveTo>
                  <a:lnTo>
                    <a:pt x="269240" y="92710"/>
                  </a:lnTo>
                  <a:lnTo>
                    <a:pt x="0" y="92710"/>
                  </a:lnTo>
                  <a:lnTo>
                    <a:pt x="0" y="276860"/>
                  </a:lnTo>
                  <a:lnTo>
                    <a:pt x="269240" y="276860"/>
                  </a:lnTo>
                  <a:lnTo>
                    <a:pt x="269240" y="368300"/>
                  </a:lnTo>
                  <a:lnTo>
                    <a:pt x="360680" y="184150"/>
                  </a:lnTo>
                  <a:lnTo>
                    <a:pt x="269240" y="0"/>
                  </a:lnTo>
                  <a:close/>
                </a:path>
              </a:pathLst>
            </a:custGeom>
            <a:solidFill>
              <a:srgbClr val="5A9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4"/>
            <p:cNvSpPr/>
            <p:nvPr/>
          </p:nvSpPr>
          <p:spPr>
            <a:xfrm>
              <a:off x="213360" y="1814830"/>
              <a:ext cx="360680" cy="368300"/>
            </a:xfrm>
            <a:custGeom>
              <a:avLst/>
              <a:gdLst/>
              <a:ahLst/>
              <a:cxnLst/>
              <a:rect l="l" t="t" r="r" b="b"/>
              <a:pathLst>
                <a:path w="360680" h="368300">
                  <a:moveTo>
                    <a:pt x="0" y="92710"/>
                  </a:moveTo>
                  <a:lnTo>
                    <a:pt x="269240" y="92710"/>
                  </a:lnTo>
                  <a:lnTo>
                    <a:pt x="269240" y="0"/>
                  </a:lnTo>
                  <a:lnTo>
                    <a:pt x="360680" y="184150"/>
                  </a:lnTo>
                  <a:lnTo>
                    <a:pt x="269240" y="368300"/>
                  </a:lnTo>
                  <a:lnTo>
                    <a:pt x="269240" y="276860"/>
                  </a:lnTo>
                  <a:lnTo>
                    <a:pt x="0" y="276860"/>
                  </a:lnTo>
                  <a:lnTo>
                    <a:pt x="0" y="92710"/>
                  </a:lnTo>
                  <a:close/>
                </a:path>
              </a:pathLst>
            </a:custGeom>
            <a:ln w="12579">
              <a:solidFill>
                <a:srgbClr val="42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5"/>
          <p:cNvSpPr txBox="1"/>
          <p:nvPr/>
        </p:nvSpPr>
        <p:spPr>
          <a:xfrm>
            <a:off x="3724714" y="632264"/>
            <a:ext cx="7150734" cy="6045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latin typeface="Arial"/>
                <a:cs typeface="Arial"/>
              </a:rPr>
              <a:t>L’UNC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développe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l'</a:t>
            </a:r>
            <a:r>
              <a:rPr sz="1600" b="1" dirty="0">
                <a:latin typeface="Arial"/>
                <a:cs typeface="Arial"/>
              </a:rPr>
              <a:t>esprit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convivialité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et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fraternité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organisant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: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600" dirty="0">
              <a:latin typeface="Arial"/>
              <a:cs typeface="Arial"/>
            </a:endParaRPr>
          </a:p>
          <a:p>
            <a:pPr marL="127000" indent="-107950">
              <a:lnSpc>
                <a:spcPct val="100000"/>
              </a:lnSpc>
              <a:buChar char="-"/>
              <a:tabLst>
                <a:tab pos="127000" algn="l"/>
              </a:tabLst>
            </a:pPr>
            <a:r>
              <a:rPr sz="1600" dirty="0">
                <a:latin typeface="Arial"/>
                <a:cs typeface="Arial"/>
              </a:rPr>
              <a:t>rencontres,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animations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entre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membres au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niveau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local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 err="1">
                <a:latin typeface="Arial"/>
                <a:cs typeface="Arial"/>
              </a:rPr>
              <a:t>départemental</a:t>
            </a:r>
            <a:r>
              <a:rPr lang="fr-FR" sz="1600" spc="-10" dirty="0">
                <a:latin typeface="Arial"/>
                <a:cs typeface="Arial"/>
              </a:rPr>
              <a:t>,</a:t>
            </a:r>
            <a:endParaRPr sz="1600" dirty="0">
              <a:latin typeface="Arial"/>
              <a:cs typeface="Arial"/>
            </a:endParaRPr>
          </a:p>
          <a:p>
            <a:pPr marL="127000" indent="-107950">
              <a:lnSpc>
                <a:spcPts val="1675"/>
              </a:lnSpc>
              <a:buChar char="-"/>
              <a:tabLst>
                <a:tab pos="127000" algn="l"/>
              </a:tabLst>
            </a:pPr>
            <a:r>
              <a:rPr sz="1600" dirty="0">
                <a:latin typeface="Arial"/>
                <a:cs typeface="Arial"/>
              </a:rPr>
              <a:t>animations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rencontres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avec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les </a:t>
            </a:r>
            <a:r>
              <a:rPr sz="1600" spc="-10" dirty="0" err="1">
                <a:latin typeface="Arial"/>
                <a:cs typeface="Arial"/>
              </a:rPr>
              <a:t>municipalités</a:t>
            </a:r>
            <a:r>
              <a:rPr lang="fr-FR" sz="1600" spc="-10" dirty="0">
                <a:latin typeface="Arial"/>
                <a:cs typeface="Arial"/>
              </a:rPr>
              <a:t>,</a:t>
            </a:r>
            <a:endParaRPr sz="1600" dirty="0">
              <a:latin typeface="Arial"/>
              <a:cs typeface="Arial"/>
            </a:endParaRPr>
          </a:p>
          <a:p>
            <a:pPr marL="127000" indent="-107950">
              <a:lnSpc>
                <a:spcPts val="1675"/>
              </a:lnSpc>
              <a:buChar char="-"/>
              <a:tabLst>
                <a:tab pos="127000" algn="l"/>
              </a:tabLst>
            </a:pPr>
            <a:r>
              <a:rPr sz="1600" dirty="0">
                <a:latin typeface="Arial"/>
                <a:cs typeface="Arial"/>
              </a:rPr>
              <a:t>animations des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sorties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découvertes </a:t>
            </a:r>
            <a:r>
              <a:rPr sz="1600" dirty="0" err="1">
                <a:latin typeface="Arial"/>
                <a:cs typeface="Arial"/>
              </a:rPr>
              <a:t>historiques</a:t>
            </a:r>
            <a:r>
              <a:rPr sz="1600" dirty="0">
                <a:latin typeface="Arial"/>
                <a:cs typeface="Arial"/>
              </a:rPr>
              <a:t> </a:t>
            </a:r>
            <a:r>
              <a:rPr lang="fr-FR" sz="1600" dirty="0">
                <a:latin typeface="Arial"/>
                <a:cs typeface="Arial"/>
              </a:rPr>
              <a:t>pour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 err="1">
                <a:latin typeface="Arial"/>
                <a:cs typeface="Arial"/>
              </a:rPr>
              <a:t>jeunes</a:t>
            </a:r>
            <a:r>
              <a:rPr lang="fr-FR" sz="1600" spc="-10" dirty="0">
                <a:latin typeface="Arial"/>
                <a:cs typeface="Arial"/>
              </a:rPr>
              <a:t>,</a:t>
            </a:r>
            <a:r>
              <a:rPr lang="fr-FR" sz="1600" dirty="0">
                <a:latin typeface="Arial"/>
                <a:cs typeface="Arial"/>
              </a:rPr>
              <a:t> </a:t>
            </a:r>
          </a:p>
          <a:p>
            <a:pPr marL="19050">
              <a:lnSpc>
                <a:spcPts val="1675"/>
              </a:lnSpc>
              <a:tabLst>
                <a:tab pos="127000" algn="l"/>
              </a:tabLst>
            </a:pPr>
            <a:r>
              <a:rPr lang="fr-FR" sz="1600" dirty="0">
                <a:latin typeface="Arial"/>
                <a:cs typeface="Arial"/>
              </a:rPr>
              <a:t>   </a:t>
            </a:r>
            <a:r>
              <a:rPr sz="1600" dirty="0">
                <a:latin typeface="Arial"/>
                <a:cs typeface="Arial"/>
              </a:rPr>
              <a:t>avec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implication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divers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acteurs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dans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 err="1">
                <a:latin typeface="Arial"/>
                <a:cs typeface="Arial"/>
              </a:rPr>
              <a:t>projets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 err="1">
                <a:latin typeface="Arial"/>
                <a:cs typeface="Arial"/>
              </a:rPr>
              <a:t>locaux</a:t>
            </a:r>
            <a:r>
              <a:rPr lang="fr-FR" sz="1600" spc="-10" dirty="0"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600" dirty="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Le </a:t>
            </a:r>
            <a:r>
              <a:rPr sz="1600" b="1" dirty="0">
                <a:latin typeface="Arial"/>
                <a:cs typeface="Arial"/>
              </a:rPr>
              <a:t>Patriotisme </a:t>
            </a:r>
            <a:r>
              <a:rPr sz="1600" dirty="0">
                <a:latin typeface="Arial"/>
                <a:cs typeface="Arial"/>
              </a:rPr>
              <a:t>est la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vertu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première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l’UNC.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600" dirty="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</a:pPr>
            <a:r>
              <a:rPr sz="1600" spc="-10" dirty="0">
                <a:latin typeface="Arial"/>
                <a:cs typeface="Arial"/>
              </a:rPr>
              <a:t>L’UNC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aide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soutient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municipalités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dans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l’organisation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cérémonies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qu’elle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veut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:</a:t>
            </a:r>
            <a:endParaRPr sz="1600" dirty="0">
              <a:latin typeface="Arial"/>
              <a:cs typeface="Arial"/>
            </a:endParaRPr>
          </a:p>
          <a:p>
            <a:pPr marL="124460" indent="-109220">
              <a:lnSpc>
                <a:spcPts val="1675"/>
              </a:lnSpc>
              <a:buChar char="-"/>
              <a:tabLst>
                <a:tab pos="124460" algn="l"/>
              </a:tabLst>
            </a:pPr>
            <a:r>
              <a:rPr sz="1600" dirty="0">
                <a:latin typeface="Arial"/>
                <a:cs typeface="Arial"/>
              </a:rPr>
              <a:t>éclairées,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10" dirty="0" err="1">
                <a:latin typeface="Arial"/>
                <a:cs typeface="Arial"/>
              </a:rPr>
              <a:t>solennelles</a:t>
            </a:r>
            <a:r>
              <a:rPr lang="fr-FR" sz="1600" spc="-10" dirty="0">
                <a:latin typeface="Arial"/>
                <a:cs typeface="Arial"/>
              </a:rPr>
              <a:t>,</a:t>
            </a:r>
            <a:endParaRPr sz="1600" dirty="0">
              <a:latin typeface="Arial"/>
              <a:cs typeface="Arial"/>
            </a:endParaRPr>
          </a:p>
          <a:p>
            <a:pPr marL="124460" indent="-109220">
              <a:lnSpc>
                <a:spcPts val="1675"/>
              </a:lnSpc>
              <a:buChar char="-"/>
              <a:tabLst>
                <a:tab pos="124460" algn="l"/>
              </a:tabLst>
            </a:pPr>
            <a:r>
              <a:rPr sz="1600" dirty="0">
                <a:latin typeface="Arial"/>
                <a:cs typeface="Arial"/>
              </a:rPr>
              <a:t>préparées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avec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20" dirty="0" err="1">
                <a:latin typeface="Arial"/>
                <a:cs typeface="Arial"/>
              </a:rPr>
              <a:t>soin</a:t>
            </a:r>
            <a:r>
              <a:rPr lang="fr-FR" sz="1600" spc="-20" dirty="0">
                <a:latin typeface="Arial"/>
                <a:cs typeface="Arial"/>
              </a:rPr>
              <a:t>, </a:t>
            </a:r>
            <a:r>
              <a:rPr lang="fr-FR" sz="1600" dirty="0">
                <a:latin typeface="Arial"/>
                <a:cs typeface="Arial"/>
              </a:rPr>
              <a:t>sérieux et partages,</a:t>
            </a:r>
            <a:endParaRPr sz="1600" dirty="0">
              <a:latin typeface="Arial"/>
              <a:cs typeface="Arial"/>
            </a:endParaRPr>
          </a:p>
          <a:p>
            <a:pPr marL="124460" indent="-109220">
              <a:lnSpc>
                <a:spcPct val="100000"/>
              </a:lnSpc>
              <a:buChar char="-"/>
              <a:tabLst>
                <a:tab pos="124460" algn="l"/>
              </a:tabLst>
            </a:pPr>
            <a:r>
              <a:rPr sz="1600" dirty="0" err="1">
                <a:latin typeface="Arial"/>
                <a:cs typeface="Arial"/>
              </a:rPr>
              <a:t>exécutées</a:t>
            </a:r>
            <a:r>
              <a:rPr sz="1600" dirty="0">
                <a:latin typeface="Arial"/>
                <a:cs typeface="Arial"/>
              </a:rPr>
              <a:t> avec</a:t>
            </a:r>
            <a:r>
              <a:rPr lang="fr-FR" sz="1600" spc="-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rigueur</a:t>
            </a:r>
            <a:r>
              <a:rPr lang="fr-FR" sz="1600" spc="-10" dirty="0">
                <a:latin typeface="Arial"/>
                <a:cs typeface="Arial"/>
              </a:rPr>
              <a:t> et enthousiasme,</a:t>
            </a:r>
            <a:endParaRPr sz="1600" dirty="0">
              <a:latin typeface="Arial"/>
              <a:cs typeface="Arial"/>
            </a:endParaRPr>
          </a:p>
          <a:p>
            <a:pPr marL="124460" indent="-109220">
              <a:lnSpc>
                <a:spcPct val="100000"/>
              </a:lnSpc>
              <a:buChar char="-"/>
              <a:tabLst>
                <a:tab pos="124460" algn="l"/>
              </a:tabLst>
            </a:pPr>
            <a:r>
              <a:rPr sz="1600" dirty="0">
                <a:latin typeface="Arial"/>
                <a:cs typeface="Arial"/>
              </a:rPr>
              <a:t>à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forte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valeur éducative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 err="1">
                <a:latin typeface="Arial"/>
                <a:cs typeface="Arial"/>
              </a:rPr>
              <a:t>pédagogique</a:t>
            </a:r>
            <a:r>
              <a:rPr lang="fr-FR" sz="1600" spc="-10" dirty="0"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Font typeface="Arial"/>
              <a:buChar char="-"/>
            </a:pP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Arial"/>
                <a:cs typeface="Arial"/>
              </a:rPr>
              <a:t>L’UNC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participe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à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</a:t>
            </a:r>
            <a:r>
              <a:rPr sz="1600" b="1" dirty="0">
                <a:latin typeface="Arial"/>
                <a:cs typeface="Arial"/>
              </a:rPr>
              <a:t>esprit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défense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promeut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citoyenneté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: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600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buChar char="-"/>
              <a:tabLst>
                <a:tab pos="120650" algn="l"/>
              </a:tabLst>
            </a:pPr>
            <a:r>
              <a:rPr sz="1600" dirty="0">
                <a:latin typeface="Arial"/>
                <a:cs typeface="Arial"/>
              </a:rPr>
              <a:t>déclaration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annuelle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 droits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10" dirty="0" err="1">
                <a:latin typeface="Arial"/>
                <a:cs typeface="Arial"/>
              </a:rPr>
              <a:t>civiques</a:t>
            </a:r>
            <a:r>
              <a:rPr lang="fr-FR" sz="1600" spc="-10" dirty="0">
                <a:latin typeface="Arial"/>
                <a:cs typeface="Arial"/>
              </a:rPr>
              <a:t>,</a:t>
            </a:r>
            <a:endParaRPr sz="1600" dirty="0">
              <a:latin typeface="Arial"/>
              <a:cs typeface="Arial"/>
            </a:endParaRPr>
          </a:p>
          <a:p>
            <a:pPr marL="120650" indent="-107950">
              <a:lnSpc>
                <a:spcPts val="1675"/>
              </a:lnSpc>
              <a:buChar char="-"/>
              <a:tabLst>
                <a:tab pos="120650" algn="l"/>
              </a:tabLst>
            </a:pPr>
            <a:r>
              <a:rPr sz="1600" dirty="0">
                <a:latin typeface="Arial"/>
                <a:cs typeface="Arial"/>
              </a:rPr>
              <a:t>conférences,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lang="fr-FR" sz="1600" dirty="0">
                <a:latin typeface="Arial"/>
                <a:cs typeface="Arial"/>
              </a:rPr>
              <a:t>a</a:t>
            </a:r>
            <a:r>
              <a:rPr sz="1600" dirty="0" err="1">
                <a:latin typeface="Arial"/>
                <a:cs typeface="Arial"/>
              </a:rPr>
              <a:t>nimations</a:t>
            </a:r>
            <a:r>
              <a:rPr sz="1600" dirty="0">
                <a:latin typeface="Arial"/>
                <a:cs typeface="Arial"/>
              </a:rPr>
              <a:t>, </a:t>
            </a:r>
            <a:r>
              <a:rPr lang="fr-FR" sz="1600" dirty="0">
                <a:latin typeface="Arial"/>
                <a:cs typeface="Arial"/>
              </a:rPr>
              <a:t>f</a:t>
            </a:r>
            <a:r>
              <a:rPr sz="1600" dirty="0" err="1">
                <a:latin typeface="Arial"/>
                <a:cs typeface="Arial"/>
              </a:rPr>
              <a:t>orums</a:t>
            </a:r>
            <a:r>
              <a:rPr sz="1600" dirty="0">
                <a:latin typeface="Arial"/>
                <a:cs typeface="Arial"/>
              </a:rPr>
              <a:t>,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lang="fr-FR" sz="1600" spc="-10" dirty="0">
                <a:latin typeface="Arial"/>
                <a:cs typeface="Arial"/>
              </a:rPr>
              <a:t>d</a:t>
            </a:r>
            <a:r>
              <a:rPr sz="1600" spc="-10" dirty="0" err="1">
                <a:latin typeface="Arial"/>
                <a:cs typeface="Arial"/>
              </a:rPr>
              <a:t>ébats</a:t>
            </a:r>
            <a:r>
              <a:rPr lang="fr-FR" sz="1600" spc="-10" dirty="0">
                <a:latin typeface="Arial"/>
                <a:cs typeface="Arial"/>
              </a:rPr>
              <a:t>,</a:t>
            </a:r>
            <a:endParaRPr sz="1600" dirty="0">
              <a:latin typeface="Arial"/>
              <a:cs typeface="Arial"/>
            </a:endParaRPr>
          </a:p>
          <a:p>
            <a:pPr marL="120650" indent="-107950">
              <a:lnSpc>
                <a:spcPts val="1675"/>
              </a:lnSpc>
              <a:buChar char="-"/>
              <a:tabLst>
                <a:tab pos="120650" algn="l"/>
              </a:tabLst>
            </a:pPr>
            <a:r>
              <a:rPr sz="1600" dirty="0">
                <a:latin typeface="Arial"/>
                <a:cs typeface="Arial"/>
              </a:rPr>
              <a:t>présentation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témoignages dans les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 err="1">
                <a:latin typeface="Arial"/>
                <a:cs typeface="Arial"/>
              </a:rPr>
              <a:t>écoles</a:t>
            </a:r>
            <a:r>
              <a:rPr lang="fr-FR" sz="16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: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L’Emblème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national,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 err="1">
                <a:latin typeface="Arial"/>
                <a:cs typeface="Arial"/>
              </a:rPr>
              <a:t>l’engagement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 err="1">
                <a:latin typeface="Arial"/>
                <a:cs typeface="Arial"/>
              </a:rPr>
              <a:t>militaire</a:t>
            </a:r>
            <a:r>
              <a:rPr lang="fr-FR" sz="1600" spc="-10" dirty="0">
                <a:latin typeface="Arial"/>
                <a:cs typeface="Arial"/>
              </a:rPr>
              <a:t>,</a:t>
            </a:r>
            <a:endParaRPr sz="1600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buChar char="-"/>
              <a:tabLst>
                <a:tab pos="120650" algn="l"/>
              </a:tabLst>
            </a:pPr>
            <a:r>
              <a:rPr sz="1600" dirty="0">
                <a:latin typeface="Arial"/>
                <a:cs typeface="Arial"/>
              </a:rPr>
              <a:t>implication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participation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jeunes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à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l’esprit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10" dirty="0" err="1">
                <a:latin typeface="Arial"/>
                <a:cs typeface="Arial"/>
              </a:rPr>
              <a:t>Défense</a:t>
            </a:r>
            <a:r>
              <a:rPr lang="fr-FR" sz="1600" spc="-10" dirty="0">
                <a:latin typeface="Arial"/>
                <a:cs typeface="Arial"/>
              </a:rPr>
              <a:t>,</a:t>
            </a:r>
            <a:endParaRPr sz="1600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buChar char="-"/>
              <a:tabLst>
                <a:tab pos="120650" algn="l"/>
              </a:tabLst>
            </a:pPr>
            <a:r>
              <a:rPr sz="1600" dirty="0">
                <a:latin typeface="Arial"/>
                <a:cs typeface="Arial"/>
              </a:rPr>
              <a:t>Cadets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20" dirty="0" err="1">
                <a:latin typeface="Arial"/>
                <a:cs typeface="Arial"/>
              </a:rPr>
              <a:t>l’UNC</a:t>
            </a:r>
            <a:r>
              <a:rPr lang="fr-FR" sz="1600" spc="-20" dirty="0">
                <a:latin typeface="Arial"/>
                <a:cs typeface="Arial"/>
              </a:rPr>
              <a:t>,</a:t>
            </a:r>
            <a:endParaRPr sz="1600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buChar char="-"/>
              <a:tabLst>
                <a:tab pos="120650" algn="l"/>
              </a:tabLst>
            </a:pPr>
            <a:r>
              <a:rPr sz="1600" dirty="0">
                <a:latin typeface="Arial"/>
                <a:cs typeface="Arial"/>
              </a:rPr>
              <a:t>présentations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aux</a:t>
            </a:r>
            <a:r>
              <a:rPr sz="1600" spc="37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JDC</a:t>
            </a:r>
            <a:r>
              <a:rPr lang="fr-FR" sz="1600" spc="-25" dirty="0"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15" name="object 16"/>
          <p:cNvGrpSpPr/>
          <p:nvPr/>
        </p:nvGrpSpPr>
        <p:grpSpPr>
          <a:xfrm>
            <a:off x="3114786" y="2290358"/>
            <a:ext cx="372110" cy="381000"/>
            <a:chOff x="204530" y="3342700"/>
            <a:chExt cx="372110" cy="381000"/>
          </a:xfrm>
        </p:grpSpPr>
        <p:sp>
          <p:nvSpPr>
            <p:cNvPr id="16" name="object 17"/>
            <p:cNvSpPr/>
            <p:nvPr/>
          </p:nvSpPr>
          <p:spPr>
            <a:xfrm>
              <a:off x="210819" y="3348989"/>
              <a:ext cx="359410" cy="368300"/>
            </a:xfrm>
            <a:custGeom>
              <a:avLst/>
              <a:gdLst/>
              <a:ahLst/>
              <a:cxnLst/>
              <a:rect l="l" t="t" r="r" b="b"/>
              <a:pathLst>
                <a:path w="359409" h="368300">
                  <a:moveTo>
                    <a:pt x="269239" y="0"/>
                  </a:moveTo>
                  <a:lnTo>
                    <a:pt x="269239" y="92710"/>
                  </a:lnTo>
                  <a:lnTo>
                    <a:pt x="0" y="92710"/>
                  </a:lnTo>
                  <a:lnTo>
                    <a:pt x="0" y="276860"/>
                  </a:lnTo>
                  <a:lnTo>
                    <a:pt x="269239" y="276860"/>
                  </a:lnTo>
                  <a:lnTo>
                    <a:pt x="269239" y="368300"/>
                  </a:lnTo>
                  <a:lnTo>
                    <a:pt x="359409" y="184150"/>
                  </a:lnTo>
                  <a:lnTo>
                    <a:pt x="269239" y="0"/>
                  </a:lnTo>
                  <a:close/>
                </a:path>
              </a:pathLst>
            </a:custGeom>
            <a:solidFill>
              <a:srgbClr val="5A9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8"/>
            <p:cNvSpPr/>
            <p:nvPr/>
          </p:nvSpPr>
          <p:spPr>
            <a:xfrm>
              <a:off x="210819" y="3348989"/>
              <a:ext cx="359410" cy="368300"/>
            </a:xfrm>
            <a:custGeom>
              <a:avLst/>
              <a:gdLst/>
              <a:ahLst/>
              <a:cxnLst/>
              <a:rect l="l" t="t" r="r" b="b"/>
              <a:pathLst>
                <a:path w="359409" h="368300">
                  <a:moveTo>
                    <a:pt x="0" y="92710"/>
                  </a:moveTo>
                  <a:lnTo>
                    <a:pt x="269239" y="92710"/>
                  </a:lnTo>
                  <a:lnTo>
                    <a:pt x="269239" y="0"/>
                  </a:lnTo>
                  <a:lnTo>
                    <a:pt x="359409" y="184150"/>
                  </a:lnTo>
                  <a:lnTo>
                    <a:pt x="269239" y="368300"/>
                  </a:lnTo>
                  <a:lnTo>
                    <a:pt x="269239" y="276860"/>
                  </a:lnTo>
                  <a:lnTo>
                    <a:pt x="0" y="276860"/>
                  </a:lnTo>
                  <a:lnTo>
                    <a:pt x="0" y="92710"/>
                  </a:lnTo>
                  <a:close/>
                </a:path>
              </a:pathLst>
            </a:custGeom>
            <a:ln w="12579">
              <a:solidFill>
                <a:srgbClr val="42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9"/>
          <p:cNvGrpSpPr/>
          <p:nvPr/>
        </p:nvGrpSpPr>
        <p:grpSpPr>
          <a:xfrm>
            <a:off x="3128557" y="4409304"/>
            <a:ext cx="373380" cy="381000"/>
            <a:chOff x="200720" y="5057200"/>
            <a:chExt cx="373380" cy="381000"/>
          </a:xfrm>
        </p:grpSpPr>
        <p:sp>
          <p:nvSpPr>
            <p:cNvPr id="19" name="object 20"/>
            <p:cNvSpPr/>
            <p:nvPr/>
          </p:nvSpPr>
          <p:spPr>
            <a:xfrm>
              <a:off x="207010" y="5063489"/>
              <a:ext cx="360680" cy="368300"/>
            </a:xfrm>
            <a:custGeom>
              <a:avLst/>
              <a:gdLst/>
              <a:ahLst/>
              <a:cxnLst/>
              <a:rect l="l" t="t" r="r" b="b"/>
              <a:pathLst>
                <a:path w="360680" h="368300">
                  <a:moveTo>
                    <a:pt x="270510" y="0"/>
                  </a:moveTo>
                  <a:lnTo>
                    <a:pt x="270510" y="91440"/>
                  </a:lnTo>
                  <a:lnTo>
                    <a:pt x="0" y="91440"/>
                  </a:lnTo>
                  <a:lnTo>
                    <a:pt x="0" y="276860"/>
                  </a:lnTo>
                  <a:lnTo>
                    <a:pt x="270510" y="276860"/>
                  </a:lnTo>
                  <a:lnTo>
                    <a:pt x="270510" y="368300"/>
                  </a:lnTo>
                  <a:lnTo>
                    <a:pt x="360680" y="184150"/>
                  </a:lnTo>
                  <a:lnTo>
                    <a:pt x="270510" y="0"/>
                  </a:lnTo>
                  <a:close/>
                </a:path>
              </a:pathLst>
            </a:custGeom>
            <a:solidFill>
              <a:srgbClr val="5A9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1"/>
            <p:cNvSpPr/>
            <p:nvPr/>
          </p:nvSpPr>
          <p:spPr>
            <a:xfrm>
              <a:off x="207010" y="5063489"/>
              <a:ext cx="360680" cy="368300"/>
            </a:xfrm>
            <a:custGeom>
              <a:avLst/>
              <a:gdLst/>
              <a:ahLst/>
              <a:cxnLst/>
              <a:rect l="l" t="t" r="r" b="b"/>
              <a:pathLst>
                <a:path w="360680" h="368300">
                  <a:moveTo>
                    <a:pt x="0" y="91440"/>
                  </a:moveTo>
                  <a:lnTo>
                    <a:pt x="270510" y="91440"/>
                  </a:lnTo>
                  <a:lnTo>
                    <a:pt x="270510" y="0"/>
                  </a:lnTo>
                  <a:lnTo>
                    <a:pt x="360680" y="184150"/>
                  </a:lnTo>
                  <a:lnTo>
                    <a:pt x="270510" y="368300"/>
                  </a:lnTo>
                  <a:lnTo>
                    <a:pt x="270510" y="276860"/>
                  </a:lnTo>
                  <a:lnTo>
                    <a:pt x="0" y="276860"/>
                  </a:lnTo>
                  <a:lnTo>
                    <a:pt x="0" y="91440"/>
                  </a:lnTo>
                  <a:close/>
                </a:path>
              </a:pathLst>
            </a:custGeom>
            <a:ln w="12579">
              <a:solidFill>
                <a:srgbClr val="42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10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9495214" y="129648"/>
            <a:ext cx="2480166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b="1" dirty="0"/>
              <a:t>Les valeurs de l’UNC</a:t>
            </a:r>
          </a:p>
        </p:txBody>
      </p:sp>
    </p:spTree>
    <p:extLst>
      <p:ext uri="{BB962C8B-B14F-4D97-AF65-F5344CB8AC3E}">
        <p14:creationId xmlns:p14="http://schemas.microsoft.com/office/powerpoint/2010/main" val="1046415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object 9"/>
          <p:cNvSpPr/>
          <p:nvPr/>
        </p:nvSpPr>
        <p:spPr>
          <a:xfrm>
            <a:off x="2323512" y="1275666"/>
            <a:ext cx="360680" cy="368300"/>
          </a:xfrm>
          <a:custGeom>
            <a:avLst/>
            <a:gdLst/>
            <a:ahLst/>
            <a:cxnLst/>
            <a:rect l="l" t="t" r="r" b="b"/>
            <a:pathLst>
              <a:path w="360680" h="368300">
                <a:moveTo>
                  <a:pt x="269240" y="0"/>
                </a:moveTo>
                <a:lnTo>
                  <a:pt x="269240" y="91439"/>
                </a:lnTo>
                <a:lnTo>
                  <a:pt x="0" y="91439"/>
                </a:lnTo>
                <a:lnTo>
                  <a:pt x="0" y="275589"/>
                </a:lnTo>
                <a:lnTo>
                  <a:pt x="269240" y="275589"/>
                </a:lnTo>
                <a:lnTo>
                  <a:pt x="269240" y="368300"/>
                </a:lnTo>
                <a:lnTo>
                  <a:pt x="360680" y="184150"/>
                </a:lnTo>
                <a:lnTo>
                  <a:pt x="269240" y="0"/>
                </a:lnTo>
                <a:close/>
              </a:path>
            </a:pathLst>
          </a:custGeom>
          <a:solidFill>
            <a:srgbClr val="5A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1"/>
          <p:cNvSpPr/>
          <p:nvPr/>
        </p:nvSpPr>
        <p:spPr>
          <a:xfrm>
            <a:off x="835269" y="-105508"/>
            <a:ext cx="2233246" cy="1441938"/>
          </a:xfrm>
          <a:custGeom>
            <a:avLst/>
            <a:gdLst/>
            <a:ahLst/>
            <a:cxnLst/>
            <a:rect l="l" t="t" r="r" b="b"/>
            <a:pathLst>
              <a:path w="2739390" h="1590039">
                <a:moveTo>
                  <a:pt x="1369060" y="0"/>
                </a:moveTo>
                <a:lnTo>
                  <a:pt x="1308091" y="710"/>
                </a:lnTo>
                <a:lnTo>
                  <a:pt x="1247938" y="2825"/>
                </a:lnTo>
                <a:lnTo>
                  <a:pt x="1188643" y="6318"/>
                </a:lnTo>
                <a:lnTo>
                  <a:pt x="1130253" y="11163"/>
                </a:lnTo>
                <a:lnTo>
                  <a:pt x="1072811" y="17334"/>
                </a:lnTo>
                <a:lnTo>
                  <a:pt x="1016361" y="24806"/>
                </a:lnTo>
                <a:lnTo>
                  <a:pt x="960948" y="33552"/>
                </a:lnTo>
                <a:lnTo>
                  <a:pt x="906617" y="43546"/>
                </a:lnTo>
                <a:lnTo>
                  <a:pt x="853412" y="54762"/>
                </a:lnTo>
                <a:lnTo>
                  <a:pt x="801377" y="67175"/>
                </a:lnTo>
                <a:lnTo>
                  <a:pt x="750558" y="80758"/>
                </a:lnTo>
                <a:lnTo>
                  <a:pt x="700997" y="95486"/>
                </a:lnTo>
                <a:lnTo>
                  <a:pt x="652740" y="111332"/>
                </a:lnTo>
                <a:lnTo>
                  <a:pt x="605831" y="128270"/>
                </a:lnTo>
                <a:lnTo>
                  <a:pt x="560315" y="146275"/>
                </a:lnTo>
                <a:lnTo>
                  <a:pt x="516236" y="165321"/>
                </a:lnTo>
                <a:lnTo>
                  <a:pt x="473638" y="185381"/>
                </a:lnTo>
                <a:lnTo>
                  <a:pt x="432566" y="206429"/>
                </a:lnTo>
                <a:lnTo>
                  <a:pt x="393064" y="228441"/>
                </a:lnTo>
                <a:lnTo>
                  <a:pt x="355178" y="251389"/>
                </a:lnTo>
                <a:lnTo>
                  <a:pt x="318950" y="275247"/>
                </a:lnTo>
                <a:lnTo>
                  <a:pt x="284426" y="299991"/>
                </a:lnTo>
                <a:lnTo>
                  <a:pt x="251650" y="325593"/>
                </a:lnTo>
                <a:lnTo>
                  <a:pt x="220667" y="352028"/>
                </a:lnTo>
                <a:lnTo>
                  <a:pt x="191521" y="379270"/>
                </a:lnTo>
                <a:lnTo>
                  <a:pt x="164256" y="407293"/>
                </a:lnTo>
                <a:lnTo>
                  <a:pt x="138916" y="436070"/>
                </a:lnTo>
                <a:lnTo>
                  <a:pt x="94193" y="495786"/>
                </a:lnTo>
                <a:lnTo>
                  <a:pt x="57707" y="558210"/>
                </a:lnTo>
                <a:lnTo>
                  <a:pt x="29812" y="623134"/>
                </a:lnTo>
                <a:lnTo>
                  <a:pt x="10865" y="690351"/>
                </a:lnTo>
                <a:lnTo>
                  <a:pt x="1222" y="759652"/>
                </a:lnTo>
                <a:lnTo>
                  <a:pt x="0" y="795020"/>
                </a:lnTo>
                <a:lnTo>
                  <a:pt x="1222" y="830387"/>
                </a:lnTo>
                <a:lnTo>
                  <a:pt x="10865" y="899688"/>
                </a:lnTo>
                <a:lnTo>
                  <a:pt x="29812" y="966905"/>
                </a:lnTo>
                <a:lnTo>
                  <a:pt x="57707" y="1031829"/>
                </a:lnTo>
                <a:lnTo>
                  <a:pt x="94193" y="1094253"/>
                </a:lnTo>
                <a:lnTo>
                  <a:pt x="138916" y="1153969"/>
                </a:lnTo>
                <a:lnTo>
                  <a:pt x="164256" y="1182746"/>
                </a:lnTo>
                <a:lnTo>
                  <a:pt x="191521" y="1210769"/>
                </a:lnTo>
                <a:lnTo>
                  <a:pt x="220667" y="1238011"/>
                </a:lnTo>
                <a:lnTo>
                  <a:pt x="251650" y="1264446"/>
                </a:lnTo>
                <a:lnTo>
                  <a:pt x="284426" y="1290048"/>
                </a:lnTo>
                <a:lnTo>
                  <a:pt x="318950" y="1314792"/>
                </a:lnTo>
                <a:lnTo>
                  <a:pt x="355178" y="1338650"/>
                </a:lnTo>
                <a:lnTo>
                  <a:pt x="393064" y="1361598"/>
                </a:lnTo>
                <a:lnTo>
                  <a:pt x="432566" y="1383610"/>
                </a:lnTo>
                <a:lnTo>
                  <a:pt x="473638" y="1404658"/>
                </a:lnTo>
                <a:lnTo>
                  <a:pt x="516236" y="1424718"/>
                </a:lnTo>
                <a:lnTo>
                  <a:pt x="560315" y="1443764"/>
                </a:lnTo>
                <a:lnTo>
                  <a:pt x="605831" y="1461769"/>
                </a:lnTo>
                <a:lnTo>
                  <a:pt x="652740" y="1478707"/>
                </a:lnTo>
                <a:lnTo>
                  <a:pt x="700997" y="1494553"/>
                </a:lnTo>
                <a:lnTo>
                  <a:pt x="750558" y="1509281"/>
                </a:lnTo>
                <a:lnTo>
                  <a:pt x="801377" y="1522864"/>
                </a:lnTo>
                <a:lnTo>
                  <a:pt x="853412" y="1535277"/>
                </a:lnTo>
                <a:lnTo>
                  <a:pt x="906617" y="1546493"/>
                </a:lnTo>
                <a:lnTo>
                  <a:pt x="960948" y="1556487"/>
                </a:lnTo>
                <a:lnTo>
                  <a:pt x="1016361" y="1565233"/>
                </a:lnTo>
                <a:lnTo>
                  <a:pt x="1072811" y="1572705"/>
                </a:lnTo>
                <a:lnTo>
                  <a:pt x="1130253" y="1578876"/>
                </a:lnTo>
                <a:lnTo>
                  <a:pt x="1188643" y="1583721"/>
                </a:lnTo>
                <a:lnTo>
                  <a:pt x="1247938" y="1587214"/>
                </a:lnTo>
                <a:lnTo>
                  <a:pt x="1308091" y="1589329"/>
                </a:lnTo>
                <a:lnTo>
                  <a:pt x="1369060" y="1590040"/>
                </a:lnTo>
                <a:lnTo>
                  <a:pt x="1430031" y="1589329"/>
                </a:lnTo>
                <a:lnTo>
                  <a:pt x="1490192" y="1587214"/>
                </a:lnTo>
                <a:lnTo>
                  <a:pt x="1549498" y="1583721"/>
                </a:lnTo>
                <a:lnTo>
                  <a:pt x="1607905" y="1578876"/>
                </a:lnTo>
                <a:lnTo>
                  <a:pt x="1665369" y="1572705"/>
                </a:lnTo>
                <a:lnTo>
                  <a:pt x="1721843" y="1565233"/>
                </a:lnTo>
                <a:lnTo>
                  <a:pt x="1777284" y="1556487"/>
                </a:lnTo>
                <a:lnTo>
                  <a:pt x="1831647" y="1546493"/>
                </a:lnTo>
                <a:lnTo>
                  <a:pt x="1884887" y="1535277"/>
                </a:lnTo>
                <a:lnTo>
                  <a:pt x="1936959" y="1522864"/>
                </a:lnTo>
                <a:lnTo>
                  <a:pt x="1987819" y="1509281"/>
                </a:lnTo>
                <a:lnTo>
                  <a:pt x="2037422" y="1494553"/>
                </a:lnTo>
                <a:lnTo>
                  <a:pt x="2085723" y="1478707"/>
                </a:lnTo>
                <a:lnTo>
                  <a:pt x="2132678" y="1461769"/>
                </a:lnTo>
                <a:lnTo>
                  <a:pt x="2178242" y="1443764"/>
                </a:lnTo>
                <a:lnTo>
                  <a:pt x="2222369" y="1424718"/>
                </a:lnTo>
                <a:lnTo>
                  <a:pt x="2265016" y="1404658"/>
                </a:lnTo>
                <a:lnTo>
                  <a:pt x="2306138" y="1383610"/>
                </a:lnTo>
                <a:lnTo>
                  <a:pt x="2345690" y="1361598"/>
                </a:lnTo>
                <a:lnTo>
                  <a:pt x="2383626" y="1338650"/>
                </a:lnTo>
                <a:lnTo>
                  <a:pt x="2419904" y="1314792"/>
                </a:lnTo>
                <a:lnTo>
                  <a:pt x="2454477" y="1290048"/>
                </a:lnTo>
                <a:lnTo>
                  <a:pt x="2487301" y="1264446"/>
                </a:lnTo>
                <a:lnTo>
                  <a:pt x="2518332" y="1238011"/>
                </a:lnTo>
                <a:lnTo>
                  <a:pt x="2547524" y="1210769"/>
                </a:lnTo>
                <a:lnTo>
                  <a:pt x="2574833" y="1182746"/>
                </a:lnTo>
                <a:lnTo>
                  <a:pt x="2600215" y="1153969"/>
                </a:lnTo>
                <a:lnTo>
                  <a:pt x="2645016" y="1094253"/>
                </a:lnTo>
                <a:lnTo>
                  <a:pt x="2681569" y="1031829"/>
                </a:lnTo>
                <a:lnTo>
                  <a:pt x="2709517" y="966905"/>
                </a:lnTo>
                <a:lnTo>
                  <a:pt x="2728501" y="899688"/>
                </a:lnTo>
                <a:lnTo>
                  <a:pt x="2738165" y="830387"/>
                </a:lnTo>
                <a:lnTo>
                  <a:pt x="2739390" y="795020"/>
                </a:lnTo>
                <a:lnTo>
                  <a:pt x="2738165" y="759652"/>
                </a:lnTo>
                <a:lnTo>
                  <a:pt x="2728501" y="690351"/>
                </a:lnTo>
                <a:lnTo>
                  <a:pt x="2709517" y="623134"/>
                </a:lnTo>
                <a:lnTo>
                  <a:pt x="2681569" y="558210"/>
                </a:lnTo>
                <a:lnTo>
                  <a:pt x="2645016" y="495786"/>
                </a:lnTo>
                <a:lnTo>
                  <a:pt x="2600215" y="436070"/>
                </a:lnTo>
                <a:lnTo>
                  <a:pt x="2574833" y="407293"/>
                </a:lnTo>
                <a:lnTo>
                  <a:pt x="2547524" y="379270"/>
                </a:lnTo>
                <a:lnTo>
                  <a:pt x="2518332" y="352028"/>
                </a:lnTo>
                <a:lnTo>
                  <a:pt x="2487301" y="325593"/>
                </a:lnTo>
                <a:lnTo>
                  <a:pt x="2454477" y="299991"/>
                </a:lnTo>
                <a:lnTo>
                  <a:pt x="2419904" y="275247"/>
                </a:lnTo>
                <a:lnTo>
                  <a:pt x="2383626" y="251389"/>
                </a:lnTo>
                <a:lnTo>
                  <a:pt x="2345690" y="228441"/>
                </a:lnTo>
                <a:lnTo>
                  <a:pt x="2306138" y="206429"/>
                </a:lnTo>
                <a:lnTo>
                  <a:pt x="2265016" y="185381"/>
                </a:lnTo>
                <a:lnTo>
                  <a:pt x="2222369" y="165321"/>
                </a:lnTo>
                <a:lnTo>
                  <a:pt x="2178242" y="146275"/>
                </a:lnTo>
                <a:lnTo>
                  <a:pt x="2132678" y="128270"/>
                </a:lnTo>
                <a:lnTo>
                  <a:pt x="2085723" y="111332"/>
                </a:lnTo>
                <a:lnTo>
                  <a:pt x="2037422" y="95486"/>
                </a:lnTo>
                <a:lnTo>
                  <a:pt x="1987819" y="80758"/>
                </a:lnTo>
                <a:lnTo>
                  <a:pt x="1936959" y="67175"/>
                </a:lnTo>
                <a:lnTo>
                  <a:pt x="1884887" y="54762"/>
                </a:lnTo>
                <a:lnTo>
                  <a:pt x="1831647" y="43546"/>
                </a:lnTo>
                <a:lnTo>
                  <a:pt x="1777284" y="33552"/>
                </a:lnTo>
                <a:lnTo>
                  <a:pt x="1721843" y="24806"/>
                </a:lnTo>
                <a:lnTo>
                  <a:pt x="1665369" y="17334"/>
                </a:lnTo>
                <a:lnTo>
                  <a:pt x="1607905" y="11163"/>
                </a:lnTo>
                <a:lnTo>
                  <a:pt x="1549498" y="6318"/>
                </a:lnTo>
                <a:lnTo>
                  <a:pt x="1490192" y="2825"/>
                </a:lnTo>
                <a:lnTo>
                  <a:pt x="1430031" y="710"/>
                </a:lnTo>
                <a:lnTo>
                  <a:pt x="1369060" y="0"/>
                </a:lnTo>
                <a:close/>
              </a:path>
            </a:pathLst>
          </a:custGeom>
          <a:solidFill>
            <a:srgbClr val="5A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9"/>
          <p:cNvSpPr txBox="1"/>
          <p:nvPr/>
        </p:nvSpPr>
        <p:spPr>
          <a:xfrm>
            <a:off x="1124731" y="168618"/>
            <a:ext cx="169481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Une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communauté d‘esprit,</a:t>
            </a:r>
            <a:r>
              <a:rPr sz="1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Solidarité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et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aides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279514" y="3149270"/>
            <a:ext cx="372110" cy="381000"/>
            <a:chOff x="204530" y="3342700"/>
            <a:chExt cx="372110" cy="381000"/>
          </a:xfrm>
        </p:grpSpPr>
        <p:sp>
          <p:nvSpPr>
            <p:cNvPr id="14" name="object 14"/>
            <p:cNvSpPr/>
            <p:nvPr/>
          </p:nvSpPr>
          <p:spPr>
            <a:xfrm>
              <a:off x="210819" y="3348989"/>
              <a:ext cx="359410" cy="368300"/>
            </a:xfrm>
            <a:custGeom>
              <a:avLst/>
              <a:gdLst/>
              <a:ahLst/>
              <a:cxnLst/>
              <a:rect l="l" t="t" r="r" b="b"/>
              <a:pathLst>
                <a:path w="359409" h="368300">
                  <a:moveTo>
                    <a:pt x="269239" y="0"/>
                  </a:moveTo>
                  <a:lnTo>
                    <a:pt x="269239" y="92710"/>
                  </a:lnTo>
                  <a:lnTo>
                    <a:pt x="0" y="92710"/>
                  </a:lnTo>
                  <a:lnTo>
                    <a:pt x="0" y="276860"/>
                  </a:lnTo>
                  <a:lnTo>
                    <a:pt x="269239" y="276860"/>
                  </a:lnTo>
                  <a:lnTo>
                    <a:pt x="269239" y="368300"/>
                  </a:lnTo>
                  <a:lnTo>
                    <a:pt x="359409" y="184150"/>
                  </a:lnTo>
                  <a:lnTo>
                    <a:pt x="269239" y="0"/>
                  </a:lnTo>
                  <a:close/>
                </a:path>
              </a:pathLst>
            </a:custGeom>
            <a:solidFill>
              <a:srgbClr val="5A9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0819" y="3348989"/>
              <a:ext cx="359410" cy="368300"/>
            </a:xfrm>
            <a:custGeom>
              <a:avLst/>
              <a:gdLst/>
              <a:ahLst/>
              <a:cxnLst/>
              <a:rect l="l" t="t" r="r" b="b"/>
              <a:pathLst>
                <a:path w="359409" h="368300">
                  <a:moveTo>
                    <a:pt x="0" y="92710"/>
                  </a:moveTo>
                  <a:lnTo>
                    <a:pt x="269239" y="92710"/>
                  </a:lnTo>
                  <a:lnTo>
                    <a:pt x="269239" y="0"/>
                  </a:lnTo>
                  <a:lnTo>
                    <a:pt x="359409" y="184150"/>
                  </a:lnTo>
                  <a:lnTo>
                    <a:pt x="269239" y="368300"/>
                  </a:lnTo>
                  <a:lnTo>
                    <a:pt x="269239" y="276860"/>
                  </a:lnTo>
                  <a:lnTo>
                    <a:pt x="0" y="276860"/>
                  </a:lnTo>
                  <a:lnTo>
                    <a:pt x="0" y="92710"/>
                  </a:lnTo>
                  <a:close/>
                </a:path>
              </a:pathLst>
            </a:custGeom>
            <a:ln w="12579">
              <a:solidFill>
                <a:srgbClr val="42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2398796" y="4995654"/>
            <a:ext cx="373380" cy="381000"/>
            <a:chOff x="200720" y="5057200"/>
            <a:chExt cx="373380" cy="381000"/>
          </a:xfrm>
        </p:grpSpPr>
        <p:sp>
          <p:nvSpPr>
            <p:cNvPr id="17" name="object 17"/>
            <p:cNvSpPr/>
            <p:nvPr/>
          </p:nvSpPr>
          <p:spPr>
            <a:xfrm>
              <a:off x="207010" y="5063489"/>
              <a:ext cx="360680" cy="368300"/>
            </a:xfrm>
            <a:custGeom>
              <a:avLst/>
              <a:gdLst/>
              <a:ahLst/>
              <a:cxnLst/>
              <a:rect l="l" t="t" r="r" b="b"/>
              <a:pathLst>
                <a:path w="360680" h="368300">
                  <a:moveTo>
                    <a:pt x="270510" y="0"/>
                  </a:moveTo>
                  <a:lnTo>
                    <a:pt x="270510" y="91440"/>
                  </a:lnTo>
                  <a:lnTo>
                    <a:pt x="0" y="91440"/>
                  </a:lnTo>
                  <a:lnTo>
                    <a:pt x="0" y="276860"/>
                  </a:lnTo>
                  <a:lnTo>
                    <a:pt x="270510" y="276860"/>
                  </a:lnTo>
                  <a:lnTo>
                    <a:pt x="270510" y="368300"/>
                  </a:lnTo>
                  <a:lnTo>
                    <a:pt x="360680" y="184150"/>
                  </a:lnTo>
                  <a:lnTo>
                    <a:pt x="270510" y="0"/>
                  </a:lnTo>
                  <a:close/>
                </a:path>
              </a:pathLst>
            </a:custGeom>
            <a:solidFill>
              <a:srgbClr val="5A9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07010" y="5063489"/>
              <a:ext cx="360680" cy="368300"/>
            </a:xfrm>
            <a:custGeom>
              <a:avLst/>
              <a:gdLst/>
              <a:ahLst/>
              <a:cxnLst/>
              <a:rect l="l" t="t" r="r" b="b"/>
              <a:pathLst>
                <a:path w="360680" h="368300">
                  <a:moveTo>
                    <a:pt x="0" y="91440"/>
                  </a:moveTo>
                  <a:lnTo>
                    <a:pt x="270510" y="91440"/>
                  </a:lnTo>
                  <a:lnTo>
                    <a:pt x="270510" y="0"/>
                  </a:lnTo>
                  <a:lnTo>
                    <a:pt x="360680" y="184150"/>
                  </a:lnTo>
                  <a:lnTo>
                    <a:pt x="270510" y="368300"/>
                  </a:lnTo>
                  <a:lnTo>
                    <a:pt x="270510" y="276860"/>
                  </a:lnTo>
                  <a:lnTo>
                    <a:pt x="0" y="276860"/>
                  </a:lnTo>
                  <a:lnTo>
                    <a:pt x="0" y="91440"/>
                  </a:lnTo>
                  <a:close/>
                </a:path>
              </a:pathLst>
            </a:custGeom>
            <a:ln w="12579">
              <a:solidFill>
                <a:srgbClr val="42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20"/>
          <p:cNvSpPr txBox="1"/>
          <p:nvPr/>
        </p:nvSpPr>
        <p:spPr>
          <a:xfrm>
            <a:off x="2854276" y="1268535"/>
            <a:ext cx="9226355" cy="52860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Arial"/>
                <a:cs typeface="Arial"/>
              </a:rPr>
              <a:t>Les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membres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l’UNC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partagent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plusieurs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valeurs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: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600" dirty="0">
              <a:latin typeface="Arial"/>
              <a:cs typeface="Arial"/>
            </a:endParaRPr>
          </a:p>
          <a:p>
            <a:pPr marL="19050" marR="5080" indent="107950">
              <a:lnSpc>
                <a:spcPct val="100000"/>
              </a:lnSpc>
              <a:buChar char="-"/>
              <a:tabLst>
                <a:tab pos="127000" algn="l"/>
              </a:tabLst>
            </a:pPr>
            <a:r>
              <a:rPr sz="1600" dirty="0">
                <a:latin typeface="Arial"/>
                <a:cs typeface="Arial"/>
              </a:rPr>
              <a:t>un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état d’esprit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qui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fait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l’essence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même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du métier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militaire (la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cohésion dans l’action, la </a:t>
            </a:r>
            <a:r>
              <a:rPr sz="1600" dirty="0" err="1">
                <a:latin typeface="Arial"/>
                <a:cs typeface="Arial"/>
              </a:rPr>
              <a:t>fraternité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lang="fr-FR" sz="1600" spc="-10" dirty="0">
                <a:latin typeface="Arial"/>
                <a:cs typeface="Arial"/>
              </a:rPr>
              <a:t> 	</a:t>
            </a:r>
            <a:r>
              <a:rPr sz="1600" dirty="0" err="1">
                <a:latin typeface="Arial"/>
                <a:cs typeface="Arial"/>
              </a:rPr>
              <a:t>d’arme</a:t>
            </a:r>
            <a:r>
              <a:rPr sz="1600" dirty="0">
                <a:latin typeface="Arial"/>
                <a:cs typeface="Arial"/>
              </a:rPr>
              <a:t>,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le </a:t>
            </a:r>
            <a:r>
              <a:rPr sz="1600" dirty="0">
                <a:latin typeface="Arial"/>
                <a:cs typeface="Arial"/>
              </a:rPr>
              <a:t>devoir «</a:t>
            </a:r>
            <a:r>
              <a:rPr lang="fr-FR" sz="1600" dirty="0">
                <a:latin typeface="Arial"/>
                <a:cs typeface="Arial"/>
              </a:rPr>
              <a:t> </a:t>
            </a:r>
            <a:r>
              <a:rPr lang="fr-FR" sz="1600" b="1" i="1" dirty="0">
                <a:latin typeface="Arial"/>
                <a:cs typeface="Arial"/>
              </a:rPr>
              <a:t>du</a:t>
            </a:r>
            <a:r>
              <a:rPr lang="fr-FR" sz="1600" b="1" dirty="0">
                <a:latin typeface="Arial"/>
                <a:cs typeface="Arial"/>
              </a:rPr>
              <a:t> </a:t>
            </a:r>
            <a:r>
              <a:rPr sz="1600" b="1" i="1" dirty="0" err="1">
                <a:latin typeface="Arial"/>
                <a:cs typeface="Arial"/>
              </a:rPr>
              <a:t>tous</a:t>
            </a:r>
            <a:r>
              <a:rPr sz="1600" b="1" i="1" spc="10" dirty="0">
                <a:latin typeface="Arial"/>
                <a:cs typeface="Arial"/>
              </a:rPr>
              <a:t> </a:t>
            </a:r>
            <a:r>
              <a:rPr sz="1600" b="1" i="1" dirty="0">
                <a:latin typeface="Arial"/>
                <a:cs typeface="Arial"/>
              </a:rPr>
              <a:t>pour</a:t>
            </a:r>
            <a:r>
              <a:rPr sz="1600" b="1" i="1" spc="-10" dirty="0">
                <a:latin typeface="Arial"/>
                <a:cs typeface="Arial"/>
              </a:rPr>
              <a:t> </a:t>
            </a:r>
            <a:r>
              <a:rPr sz="1600" b="1" i="1" dirty="0">
                <a:latin typeface="Arial"/>
                <a:cs typeface="Arial"/>
              </a:rPr>
              <a:t>un</a:t>
            </a:r>
            <a:r>
              <a:rPr sz="1600" b="1" i="1" spc="-5" dirty="0">
                <a:latin typeface="Arial"/>
                <a:cs typeface="Arial"/>
              </a:rPr>
              <a:t> </a:t>
            </a:r>
            <a:r>
              <a:rPr sz="1600" b="1" i="1" dirty="0">
                <a:latin typeface="Arial"/>
                <a:cs typeface="Arial"/>
              </a:rPr>
              <a:t>et</a:t>
            </a:r>
            <a:r>
              <a:rPr sz="1600" b="1" i="1" spc="5" dirty="0">
                <a:latin typeface="Arial"/>
                <a:cs typeface="Arial"/>
              </a:rPr>
              <a:t> </a:t>
            </a:r>
            <a:r>
              <a:rPr sz="1600" b="1" i="1" dirty="0">
                <a:latin typeface="Arial"/>
                <a:cs typeface="Arial"/>
              </a:rPr>
              <a:t>un</a:t>
            </a:r>
            <a:r>
              <a:rPr sz="1600" b="1" i="1" spc="-5" dirty="0">
                <a:latin typeface="Arial"/>
                <a:cs typeface="Arial"/>
              </a:rPr>
              <a:t> </a:t>
            </a:r>
            <a:r>
              <a:rPr sz="1600" b="1" i="1" dirty="0">
                <a:latin typeface="Arial"/>
                <a:cs typeface="Arial"/>
              </a:rPr>
              <a:t>pour</a:t>
            </a:r>
            <a:r>
              <a:rPr sz="1600" b="1" i="1" spc="-10" dirty="0">
                <a:latin typeface="Arial"/>
                <a:cs typeface="Arial"/>
              </a:rPr>
              <a:t> </a:t>
            </a:r>
            <a:r>
              <a:rPr sz="1600" b="1" i="1" dirty="0" err="1">
                <a:latin typeface="Arial"/>
                <a:cs typeface="Arial"/>
              </a:rPr>
              <a:t>tous</a:t>
            </a:r>
            <a:r>
              <a:rPr sz="1600" b="1" i="1" dirty="0">
                <a:latin typeface="Arial"/>
                <a:cs typeface="Arial"/>
              </a:rPr>
              <a:t>,</a:t>
            </a:r>
            <a:r>
              <a:rPr sz="1600" b="1" i="1" spc="5" dirty="0">
                <a:latin typeface="Arial"/>
                <a:cs typeface="Arial"/>
              </a:rPr>
              <a:t> </a:t>
            </a:r>
            <a:r>
              <a:rPr lang="fr-FR" sz="1600" b="1" i="1" spc="5" dirty="0">
                <a:latin typeface="Arial"/>
                <a:cs typeface="Arial"/>
              </a:rPr>
              <a:t>de </a:t>
            </a:r>
            <a:r>
              <a:rPr sz="1600" b="1" i="1" dirty="0" err="1">
                <a:latin typeface="Arial"/>
                <a:cs typeface="Arial"/>
              </a:rPr>
              <a:t>l’entraide</a:t>
            </a:r>
            <a:r>
              <a:rPr sz="1600" b="1" i="1" dirty="0">
                <a:latin typeface="Arial"/>
                <a:cs typeface="Arial"/>
              </a:rPr>
              <a:t>,</a:t>
            </a:r>
            <a:r>
              <a:rPr lang="fr-FR" sz="1600" b="1" i="1" dirty="0">
                <a:latin typeface="Arial"/>
                <a:cs typeface="Arial"/>
              </a:rPr>
              <a:t> et de la </a:t>
            </a:r>
            <a:r>
              <a:rPr sz="1600" b="1" i="1" dirty="0" err="1">
                <a:latin typeface="Arial"/>
                <a:cs typeface="Arial"/>
              </a:rPr>
              <a:t>convivialité</a:t>
            </a:r>
            <a:r>
              <a:rPr lang="fr-FR" sz="1600" b="1" i="1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»</a:t>
            </a:r>
            <a:r>
              <a:rPr lang="fr-FR" sz="1600" spc="-25" dirty="0">
                <a:latin typeface="Arial"/>
                <a:cs typeface="Arial"/>
              </a:rPr>
              <a:t>,</a:t>
            </a:r>
            <a:endParaRPr sz="1600" dirty="0">
              <a:latin typeface="Arial"/>
              <a:cs typeface="Arial"/>
            </a:endParaRPr>
          </a:p>
          <a:p>
            <a:pPr marL="127000" indent="-107950">
              <a:lnSpc>
                <a:spcPct val="100000"/>
              </a:lnSpc>
              <a:buChar char="-"/>
              <a:tabLst>
                <a:tab pos="127000" algn="l"/>
              </a:tabLst>
            </a:pPr>
            <a:r>
              <a:rPr sz="1600" dirty="0">
                <a:latin typeface="Arial"/>
                <a:cs typeface="Arial"/>
              </a:rPr>
              <a:t>une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grande solidarité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à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soutenir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celles et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ceux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ses membres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qui sont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 </a:t>
            </a:r>
            <a:r>
              <a:rPr sz="1600" spc="-10" dirty="0">
                <a:latin typeface="Arial"/>
                <a:cs typeface="Arial"/>
              </a:rPr>
              <a:t>difficulté,</a:t>
            </a:r>
            <a:endParaRPr sz="1600" dirty="0">
              <a:latin typeface="Arial"/>
              <a:cs typeface="Arial"/>
            </a:endParaRPr>
          </a:p>
          <a:p>
            <a:pPr marL="127000" indent="-107950">
              <a:lnSpc>
                <a:spcPct val="100000"/>
              </a:lnSpc>
              <a:buChar char="-"/>
              <a:tabLst>
                <a:tab pos="127000" algn="l"/>
              </a:tabLst>
            </a:pPr>
            <a:r>
              <a:rPr sz="1600" dirty="0">
                <a:latin typeface="Arial"/>
                <a:cs typeface="Arial"/>
              </a:rPr>
              <a:t>une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grande fierté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pour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notre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pays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 notre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Armée,</a:t>
            </a:r>
            <a:endParaRPr sz="1600" dirty="0">
              <a:latin typeface="Arial"/>
              <a:cs typeface="Arial"/>
            </a:endParaRPr>
          </a:p>
          <a:p>
            <a:pPr marL="127000" indent="-107950">
              <a:lnSpc>
                <a:spcPct val="100000"/>
              </a:lnSpc>
              <a:buChar char="-"/>
              <a:tabLst>
                <a:tab pos="127000" algn="l"/>
              </a:tabLst>
            </a:pPr>
            <a:r>
              <a:rPr sz="1600" dirty="0">
                <a:latin typeface="Arial"/>
                <a:cs typeface="Arial"/>
              </a:rPr>
              <a:t>un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grand enthousiasme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à propager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ces </a:t>
            </a:r>
            <a:r>
              <a:rPr sz="1600" spc="-10" dirty="0">
                <a:latin typeface="Arial"/>
                <a:cs typeface="Arial"/>
              </a:rPr>
              <a:t>valeurs.</a:t>
            </a:r>
            <a:endParaRPr sz="1600" dirty="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  <a:spcBef>
                <a:spcPts val="1460"/>
              </a:spcBef>
            </a:pPr>
            <a:r>
              <a:rPr sz="1600" dirty="0">
                <a:latin typeface="Arial"/>
                <a:cs typeface="Arial"/>
              </a:rPr>
              <a:t>Une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organisation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 une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mission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dédiées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à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</a:t>
            </a:r>
            <a:r>
              <a:rPr sz="1600" b="1" dirty="0">
                <a:latin typeface="Arial"/>
                <a:cs typeface="Arial"/>
              </a:rPr>
              <a:t>aide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sociale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: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600" dirty="0">
              <a:latin typeface="Arial"/>
              <a:cs typeface="Arial"/>
            </a:endParaRPr>
          </a:p>
          <a:p>
            <a:pPr marL="124460" indent="-109220">
              <a:lnSpc>
                <a:spcPct val="100000"/>
              </a:lnSpc>
              <a:buChar char="-"/>
              <a:tabLst>
                <a:tab pos="124460" algn="l"/>
              </a:tabLst>
            </a:pPr>
            <a:r>
              <a:rPr sz="1600" dirty="0">
                <a:latin typeface="Arial"/>
                <a:cs typeface="Arial"/>
              </a:rPr>
              <a:t>un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réseau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d’entraide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national,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aide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morale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administrative</a:t>
            </a:r>
            <a:r>
              <a:rPr lang="fr-FR" sz="1600" spc="-10" dirty="0">
                <a:latin typeface="Arial"/>
                <a:cs typeface="Arial"/>
              </a:rPr>
              <a:t>,</a:t>
            </a:r>
            <a:endParaRPr sz="1600" dirty="0">
              <a:latin typeface="Arial"/>
              <a:cs typeface="Arial"/>
            </a:endParaRPr>
          </a:p>
          <a:p>
            <a:pPr marL="15240" marR="513715" indent="109220">
              <a:lnSpc>
                <a:spcPts val="1670"/>
              </a:lnSpc>
              <a:spcBef>
                <a:spcPts val="65"/>
              </a:spcBef>
              <a:buChar char="-"/>
              <a:tabLst>
                <a:tab pos="124460" algn="l"/>
              </a:tabLst>
            </a:pPr>
            <a:r>
              <a:rPr sz="1600" dirty="0">
                <a:latin typeface="Arial"/>
                <a:cs typeface="Arial"/>
              </a:rPr>
              <a:t>des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aides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financières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(Allocation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Naissance, Décès, subventions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d’aides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financières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dans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les </a:t>
            </a:r>
            <a:r>
              <a:rPr lang="fr-FR" sz="1600" dirty="0">
                <a:latin typeface="Arial"/>
                <a:cs typeface="Arial"/>
              </a:rPr>
              <a:t>	</a:t>
            </a:r>
            <a:r>
              <a:rPr sz="1600" dirty="0" err="1">
                <a:latin typeface="Arial"/>
                <a:cs typeface="Arial"/>
              </a:rPr>
              <a:t>cas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de </a:t>
            </a:r>
            <a:r>
              <a:rPr sz="1600" dirty="0" err="1">
                <a:latin typeface="Arial"/>
                <a:cs typeface="Arial"/>
              </a:rPr>
              <a:t>grandes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10" dirty="0" err="1">
                <a:latin typeface="Arial"/>
                <a:cs typeface="Arial"/>
              </a:rPr>
              <a:t>difficultés</a:t>
            </a:r>
            <a:r>
              <a:rPr sz="1600" spc="-10" dirty="0">
                <a:latin typeface="Arial"/>
                <a:cs typeface="Arial"/>
              </a:rPr>
              <a:t>)</a:t>
            </a:r>
            <a:r>
              <a:rPr lang="fr-FR" sz="1600" spc="-10" dirty="0">
                <a:latin typeface="Arial"/>
                <a:cs typeface="Arial"/>
              </a:rPr>
              <a:t>,</a:t>
            </a:r>
            <a:endParaRPr sz="1600" dirty="0">
              <a:latin typeface="Arial"/>
              <a:cs typeface="Arial"/>
            </a:endParaRPr>
          </a:p>
          <a:p>
            <a:pPr marL="124460" indent="-109220">
              <a:lnSpc>
                <a:spcPts val="1625"/>
              </a:lnSpc>
              <a:buChar char="-"/>
              <a:tabLst>
                <a:tab pos="124460" algn="l"/>
              </a:tabLst>
            </a:pPr>
            <a:r>
              <a:rPr sz="1600" dirty="0">
                <a:latin typeface="Arial"/>
                <a:cs typeface="Arial"/>
              </a:rPr>
              <a:t>implication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dans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suivi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blessés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 familles de </a:t>
            </a:r>
            <a:r>
              <a:rPr sz="1600" spc="-10" dirty="0" err="1">
                <a:latin typeface="Arial"/>
                <a:cs typeface="Arial"/>
              </a:rPr>
              <a:t>décédés</a:t>
            </a:r>
            <a:r>
              <a:rPr lang="fr-FR" sz="1600" spc="-10" dirty="0">
                <a:latin typeface="Arial"/>
                <a:cs typeface="Arial"/>
              </a:rPr>
              <a:t>,</a:t>
            </a:r>
            <a:endParaRPr sz="1600" dirty="0">
              <a:latin typeface="Arial"/>
              <a:cs typeface="Arial"/>
            </a:endParaRPr>
          </a:p>
          <a:p>
            <a:pPr marL="124460" indent="-109220">
              <a:lnSpc>
                <a:spcPct val="100000"/>
              </a:lnSpc>
              <a:buChar char="-"/>
              <a:tabLst>
                <a:tab pos="124460" algn="l"/>
              </a:tabLst>
            </a:pPr>
            <a:r>
              <a:rPr sz="1600" dirty="0">
                <a:latin typeface="Arial"/>
                <a:cs typeface="Arial"/>
              </a:rPr>
              <a:t>soutien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financier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moral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lors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catastrophes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naturelles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(inondation, incendies,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 err="1">
                <a:latin typeface="Arial"/>
                <a:cs typeface="Arial"/>
              </a:rPr>
              <a:t>tempête</a:t>
            </a:r>
            <a:r>
              <a:rPr sz="1600" spc="-10" dirty="0">
                <a:latin typeface="Arial"/>
                <a:cs typeface="Arial"/>
              </a:rPr>
              <a:t>…)</a:t>
            </a:r>
            <a:r>
              <a:rPr lang="fr-FR" sz="1600" spc="-10" dirty="0"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5"/>
              </a:spcBef>
              <a:buFont typeface="Arial"/>
              <a:buChar char="-"/>
            </a:pPr>
            <a:endParaRPr sz="1600" dirty="0">
              <a:latin typeface="Arial"/>
              <a:cs typeface="Arial"/>
            </a:endParaRPr>
          </a:p>
          <a:p>
            <a:pPr marL="12700" marR="287655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Arial"/>
                <a:cs typeface="Arial"/>
              </a:rPr>
              <a:t>Une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organisation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mission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dédiées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à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</a:t>
            </a:r>
            <a:r>
              <a:rPr sz="1600" b="1" dirty="0">
                <a:latin typeface="Arial"/>
                <a:cs typeface="Arial"/>
              </a:rPr>
              <a:t>aide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à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reconversion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avec des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contacts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avec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les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grandes </a:t>
            </a:r>
            <a:r>
              <a:rPr sz="1600" dirty="0">
                <a:latin typeface="Arial"/>
                <a:cs typeface="Arial"/>
              </a:rPr>
              <a:t>institutions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(DEF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Mobilité,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MEDEF,..)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: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600" dirty="0">
              <a:latin typeface="Arial"/>
              <a:cs typeface="Arial"/>
            </a:endParaRPr>
          </a:p>
          <a:p>
            <a:pPr marL="120650" indent="-107950">
              <a:lnSpc>
                <a:spcPts val="1675"/>
              </a:lnSpc>
              <a:spcBef>
                <a:spcPts val="5"/>
              </a:spcBef>
              <a:buChar char="-"/>
              <a:tabLst>
                <a:tab pos="120650" algn="l"/>
              </a:tabLst>
            </a:pPr>
            <a:r>
              <a:rPr sz="1600" dirty="0">
                <a:latin typeface="Arial"/>
                <a:cs typeface="Arial"/>
              </a:rPr>
              <a:t>un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réseau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d’entraide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national, une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aide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morale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10" dirty="0">
                <a:latin typeface="Arial"/>
                <a:cs typeface="Arial"/>
              </a:rPr>
              <a:t> administrative,</a:t>
            </a:r>
            <a:endParaRPr sz="1600" dirty="0">
              <a:latin typeface="Arial"/>
              <a:cs typeface="Arial"/>
            </a:endParaRPr>
          </a:p>
          <a:p>
            <a:pPr marL="120650" indent="-107950">
              <a:lnSpc>
                <a:spcPts val="1675"/>
              </a:lnSpc>
              <a:buChar char="-"/>
              <a:tabLst>
                <a:tab pos="120650" algn="l"/>
              </a:tabLst>
            </a:pPr>
            <a:r>
              <a:rPr sz="1600" dirty="0">
                <a:latin typeface="Arial"/>
                <a:cs typeface="Arial"/>
              </a:rPr>
              <a:t>des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expériences partagées,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conseils,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 contacts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présentations à </a:t>
            </a:r>
            <a:r>
              <a:rPr sz="1600" dirty="0" err="1">
                <a:latin typeface="Arial"/>
                <a:cs typeface="Arial"/>
              </a:rPr>
              <a:t>certaines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10" dirty="0" err="1">
                <a:latin typeface="Arial"/>
                <a:cs typeface="Arial"/>
              </a:rPr>
              <a:t>entreprises</a:t>
            </a:r>
            <a:r>
              <a:rPr lang="fr-FR" sz="1600" spc="-10" dirty="0">
                <a:latin typeface="Arial"/>
                <a:cs typeface="Arial"/>
              </a:rPr>
              <a:t>,</a:t>
            </a:r>
            <a:endParaRPr sz="1600" dirty="0">
              <a:latin typeface="Arial"/>
              <a:cs typeface="Arial"/>
            </a:endParaRPr>
          </a:p>
          <a:p>
            <a:pPr marL="120650" indent="-107950">
              <a:lnSpc>
                <a:spcPct val="100000"/>
              </a:lnSpc>
              <a:buChar char="-"/>
              <a:tabLst>
                <a:tab pos="120650" algn="l"/>
              </a:tabLst>
            </a:pPr>
            <a:r>
              <a:rPr sz="1600" dirty="0">
                <a:latin typeface="Arial"/>
                <a:cs typeface="Arial"/>
              </a:rPr>
              <a:t>une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aide</a:t>
            </a:r>
            <a:r>
              <a:rPr sz="1600" spc="3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financière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complémentaire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celles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fournies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par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institutions</a:t>
            </a:r>
            <a:r>
              <a:rPr lang="fr-FR" sz="1600" spc="-10" dirty="0"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1051930" y="6331637"/>
            <a:ext cx="787901" cy="365125"/>
          </a:xfrm>
        </p:spPr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11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9495214" y="129648"/>
            <a:ext cx="2480166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b="1" dirty="0"/>
              <a:t>Les valeurs de l’UNC</a:t>
            </a:r>
          </a:p>
        </p:txBody>
      </p:sp>
    </p:spTree>
    <p:extLst>
      <p:ext uri="{BB962C8B-B14F-4D97-AF65-F5344CB8AC3E}">
        <p14:creationId xmlns:p14="http://schemas.microsoft.com/office/powerpoint/2010/main" val="1413345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1028847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bject 3"/>
          <p:cNvSpPr txBox="1"/>
          <p:nvPr/>
        </p:nvSpPr>
        <p:spPr>
          <a:xfrm>
            <a:off x="559736" y="1218936"/>
            <a:ext cx="7652279" cy="517606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1229880">
              <a:lnSpc>
                <a:spcPct val="166700"/>
              </a:lnSpc>
              <a:spcBef>
                <a:spcPts val="490"/>
              </a:spcBef>
            </a:pPr>
            <a:r>
              <a:rPr sz="1600" dirty="0">
                <a:latin typeface="Arial"/>
                <a:cs typeface="Arial"/>
              </a:rPr>
              <a:t>Les</a:t>
            </a:r>
            <a:r>
              <a:rPr sz="1600" spc="-18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aides</a:t>
            </a:r>
            <a:r>
              <a:rPr sz="1600" spc="-18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suivantes</a:t>
            </a:r>
            <a:r>
              <a:rPr sz="1600" spc="-18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sont</a:t>
            </a:r>
            <a:r>
              <a:rPr sz="1600" spc="-18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donc</a:t>
            </a:r>
            <a:r>
              <a:rPr sz="1600" spc="-18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accessibles</a:t>
            </a:r>
            <a:r>
              <a:rPr sz="1600" spc="14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à</a:t>
            </a:r>
            <a:r>
              <a:rPr sz="1600" b="1" spc="-18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tout</a:t>
            </a:r>
            <a:r>
              <a:rPr sz="1600" b="1" spc="-18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adhérent</a:t>
            </a:r>
            <a:r>
              <a:rPr sz="1600" b="1" spc="-23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18" dirty="0">
                <a:latin typeface="Arial"/>
                <a:cs typeface="Arial"/>
              </a:rPr>
              <a:t> </a:t>
            </a:r>
            <a:r>
              <a:rPr sz="1600" b="1" spc="-9" dirty="0">
                <a:latin typeface="Arial"/>
                <a:cs typeface="Arial"/>
              </a:rPr>
              <a:t>l'UNC</a:t>
            </a:r>
            <a:r>
              <a:rPr sz="1600" spc="-9" dirty="0">
                <a:latin typeface="Arial"/>
                <a:cs typeface="Arial"/>
              </a:rPr>
              <a:t>. </a:t>
            </a:r>
            <a:endParaRPr lang="fr-FR" sz="1600" spc="-9" dirty="0">
              <a:latin typeface="Arial"/>
              <a:cs typeface="Arial"/>
            </a:endParaRPr>
          </a:p>
          <a:p>
            <a:pPr marL="11527" marR="1229880">
              <a:lnSpc>
                <a:spcPct val="166700"/>
              </a:lnSpc>
              <a:spcBef>
                <a:spcPts val="490"/>
              </a:spcBef>
            </a:pPr>
            <a:r>
              <a:rPr lang="fr-FR" sz="1600" b="1" dirty="0">
                <a:latin typeface="Arial"/>
                <a:cs typeface="Arial"/>
              </a:rPr>
              <a:t>UNC DÉPARTEMENTALE :</a:t>
            </a:r>
          </a:p>
          <a:p>
            <a:pPr marL="11527" marR="1229880">
              <a:lnSpc>
                <a:spcPct val="166700"/>
              </a:lnSpc>
              <a:spcBef>
                <a:spcPts val="490"/>
              </a:spcBef>
            </a:pPr>
            <a:r>
              <a:rPr lang="fr-FR" sz="1600" dirty="0">
                <a:latin typeface="Arial"/>
                <a:cs typeface="Arial"/>
              </a:rPr>
              <a:t>	Frais d’obsèques</a:t>
            </a:r>
          </a:p>
          <a:p>
            <a:pPr marL="11527" marR="1229880">
              <a:lnSpc>
                <a:spcPct val="166700"/>
              </a:lnSpc>
              <a:spcBef>
                <a:spcPts val="490"/>
              </a:spcBef>
            </a:pPr>
            <a:r>
              <a:rPr lang="fr-FR" sz="1600" dirty="0">
                <a:latin typeface="Arial"/>
                <a:cs typeface="Arial"/>
              </a:rPr>
              <a:t>	EHPAD</a:t>
            </a:r>
          </a:p>
          <a:p>
            <a:pPr marL="11527" marR="1229880">
              <a:lnSpc>
                <a:spcPct val="166700"/>
              </a:lnSpc>
              <a:spcBef>
                <a:spcPts val="490"/>
              </a:spcBef>
            </a:pPr>
            <a:r>
              <a:rPr lang="fr-FR" sz="1600" dirty="0">
                <a:latin typeface="Arial"/>
                <a:cs typeface="Arial"/>
              </a:rPr>
              <a:t>	Maintien domicile</a:t>
            </a:r>
          </a:p>
          <a:p>
            <a:pPr marL="11527" marR="1229880">
              <a:lnSpc>
                <a:spcPct val="166700"/>
              </a:lnSpc>
              <a:spcBef>
                <a:spcPts val="490"/>
              </a:spcBef>
            </a:pPr>
            <a:r>
              <a:rPr lang="fr-FR" sz="1600" dirty="0">
                <a:latin typeface="Arial"/>
                <a:cs typeface="Arial"/>
              </a:rPr>
              <a:t>	Difficultés financières</a:t>
            </a:r>
          </a:p>
          <a:p>
            <a:pPr marL="11527" marR="1229880">
              <a:lnSpc>
                <a:spcPct val="166700"/>
              </a:lnSpc>
              <a:spcBef>
                <a:spcPts val="490"/>
              </a:spcBef>
            </a:pPr>
            <a:r>
              <a:rPr lang="fr-FR" sz="1600" dirty="0">
                <a:latin typeface="Arial"/>
                <a:cs typeface="Arial"/>
              </a:rPr>
              <a:t>	Frais médicaux</a:t>
            </a:r>
          </a:p>
          <a:p>
            <a:pPr marL="11527" marR="1229880">
              <a:lnSpc>
                <a:spcPct val="166700"/>
              </a:lnSpc>
              <a:spcBef>
                <a:spcPts val="490"/>
              </a:spcBef>
            </a:pPr>
            <a:r>
              <a:rPr lang="fr-FR" sz="1600" b="1" dirty="0">
                <a:latin typeface="Arial"/>
                <a:cs typeface="Arial"/>
              </a:rPr>
              <a:t>UNC NATIONALE :</a:t>
            </a:r>
          </a:p>
          <a:p>
            <a:pPr marL="11527" marR="1229880">
              <a:lnSpc>
                <a:spcPct val="166700"/>
              </a:lnSpc>
              <a:spcBef>
                <a:spcPts val="490"/>
              </a:spcBef>
            </a:pPr>
            <a:r>
              <a:rPr lang="fr-FR" sz="1600" dirty="0">
                <a:latin typeface="Arial"/>
                <a:cs typeface="Arial"/>
              </a:rPr>
              <a:t>	Les mêmes que pour le département</a:t>
            </a:r>
          </a:p>
          <a:p>
            <a:pPr marL="11527" marR="1229880">
              <a:lnSpc>
                <a:spcPct val="166700"/>
              </a:lnSpc>
              <a:spcBef>
                <a:spcPts val="490"/>
              </a:spcBef>
            </a:pPr>
            <a:r>
              <a:rPr lang="fr-FR" sz="1600" dirty="0">
                <a:latin typeface="Arial"/>
                <a:cs typeface="Arial"/>
              </a:rPr>
              <a:t>	Naissance</a:t>
            </a:r>
          </a:p>
          <a:p>
            <a:pPr marL="11527" marR="1229880">
              <a:lnSpc>
                <a:spcPct val="166700"/>
              </a:lnSpc>
              <a:spcBef>
                <a:spcPts val="490"/>
              </a:spcBef>
            </a:pPr>
            <a:r>
              <a:rPr lang="fr-FR" sz="1600" dirty="0">
                <a:latin typeface="Arial"/>
                <a:cs typeface="Arial"/>
              </a:rPr>
              <a:t>		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10" name="object 5"/>
          <p:cNvGrpSpPr/>
          <p:nvPr/>
        </p:nvGrpSpPr>
        <p:grpSpPr>
          <a:xfrm>
            <a:off x="196910" y="163890"/>
            <a:ext cx="2113280" cy="994410"/>
            <a:chOff x="196910" y="163890"/>
            <a:chExt cx="2113280" cy="994410"/>
          </a:xfrm>
        </p:grpSpPr>
        <p:sp>
          <p:nvSpPr>
            <p:cNvPr id="11" name="object 6"/>
            <p:cNvSpPr/>
            <p:nvPr/>
          </p:nvSpPr>
          <p:spPr>
            <a:xfrm>
              <a:off x="203200" y="170179"/>
              <a:ext cx="2100580" cy="981710"/>
            </a:xfrm>
            <a:custGeom>
              <a:avLst/>
              <a:gdLst/>
              <a:ahLst/>
              <a:cxnLst/>
              <a:rect l="l" t="t" r="r" b="b"/>
              <a:pathLst>
                <a:path w="2100580" h="981710">
                  <a:moveTo>
                    <a:pt x="1050290" y="0"/>
                  </a:moveTo>
                  <a:lnTo>
                    <a:pt x="984704" y="870"/>
                  </a:lnTo>
                  <a:lnTo>
                    <a:pt x="920375" y="3451"/>
                  </a:lnTo>
                  <a:lnTo>
                    <a:pt x="857398" y="7696"/>
                  </a:lnTo>
                  <a:lnTo>
                    <a:pt x="795867" y="13561"/>
                  </a:lnTo>
                  <a:lnTo>
                    <a:pt x="735879" y="20998"/>
                  </a:lnTo>
                  <a:lnTo>
                    <a:pt x="677530" y="29964"/>
                  </a:lnTo>
                  <a:lnTo>
                    <a:pt x="620914" y="40411"/>
                  </a:lnTo>
                  <a:lnTo>
                    <a:pt x="566128" y="52295"/>
                  </a:lnTo>
                  <a:lnTo>
                    <a:pt x="513268" y="65569"/>
                  </a:lnTo>
                  <a:lnTo>
                    <a:pt x="462428" y="80188"/>
                  </a:lnTo>
                  <a:lnTo>
                    <a:pt x="413705" y="96107"/>
                  </a:lnTo>
                  <a:lnTo>
                    <a:pt x="367193" y="113279"/>
                  </a:lnTo>
                  <a:lnTo>
                    <a:pt x="322990" y="131658"/>
                  </a:lnTo>
                  <a:lnTo>
                    <a:pt x="281190" y="151200"/>
                  </a:lnTo>
                  <a:lnTo>
                    <a:pt x="241888" y="171859"/>
                  </a:lnTo>
                  <a:lnTo>
                    <a:pt x="205182" y="193588"/>
                  </a:lnTo>
                  <a:lnTo>
                    <a:pt x="171165" y="216343"/>
                  </a:lnTo>
                  <a:lnTo>
                    <a:pt x="139935" y="240077"/>
                  </a:lnTo>
                  <a:lnTo>
                    <a:pt x="86213" y="290300"/>
                  </a:lnTo>
                  <a:lnTo>
                    <a:pt x="44783" y="343893"/>
                  </a:lnTo>
                  <a:lnTo>
                    <a:pt x="16408" y="400490"/>
                  </a:lnTo>
                  <a:lnTo>
                    <a:pt x="1855" y="459726"/>
                  </a:lnTo>
                  <a:lnTo>
                    <a:pt x="0" y="490220"/>
                  </a:lnTo>
                  <a:lnTo>
                    <a:pt x="1855" y="520849"/>
                  </a:lnTo>
                  <a:lnTo>
                    <a:pt x="16408" y="580327"/>
                  </a:lnTo>
                  <a:lnTo>
                    <a:pt x="44783" y="637129"/>
                  </a:lnTo>
                  <a:lnTo>
                    <a:pt x="86213" y="690893"/>
                  </a:lnTo>
                  <a:lnTo>
                    <a:pt x="139935" y="741256"/>
                  </a:lnTo>
                  <a:lnTo>
                    <a:pt x="171165" y="765049"/>
                  </a:lnTo>
                  <a:lnTo>
                    <a:pt x="205182" y="787857"/>
                  </a:lnTo>
                  <a:lnTo>
                    <a:pt x="241888" y="809632"/>
                  </a:lnTo>
                  <a:lnTo>
                    <a:pt x="281190" y="830332"/>
                  </a:lnTo>
                  <a:lnTo>
                    <a:pt x="322990" y="849909"/>
                  </a:lnTo>
                  <a:lnTo>
                    <a:pt x="367193" y="868319"/>
                  </a:lnTo>
                  <a:lnTo>
                    <a:pt x="413705" y="885516"/>
                  </a:lnTo>
                  <a:lnTo>
                    <a:pt x="462428" y="901456"/>
                  </a:lnTo>
                  <a:lnTo>
                    <a:pt x="513268" y="916093"/>
                  </a:lnTo>
                  <a:lnTo>
                    <a:pt x="566128" y="929381"/>
                  </a:lnTo>
                  <a:lnTo>
                    <a:pt x="620914" y="941276"/>
                  </a:lnTo>
                  <a:lnTo>
                    <a:pt x="677530" y="951731"/>
                  </a:lnTo>
                  <a:lnTo>
                    <a:pt x="735879" y="960703"/>
                  </a:lnTo>
                  <a:lnTo>
                    <a:pt x="795867" y="968144"/>
                  </a:lnTo>
                  <a:lnTo>
                    <a:pt x="857398" y="974011"/>
                  </a:lnTo>
                  <a:lnTo>
                    <a:pt x="920375" y="978258"/>
                  </a:lnTo>
                  <a:lnTo>
                    <a:pt x="984704" y="980839"/>
                  </a:lnTo>
                  <a:lnTo>
                    <a:pt x="1050290" y="981710"/>
                  </a:lnTo>
                  <a:lnTo>
                    <a:pt x="1115875" y="980839"/>
                  </a:lnTo>
                  <a:lnTo>
                    <a:pt x="1180204" y="978258"/>
                  </a:lnTo>
                  <a:lnTo>
                    <a:pt x="1243181" y="974011"/>
                  </a:lnTo>
                  <a:lnTo>
                    <a:pt x="1304712" y="968144"/>
                  </a:lnTo>
                  <a:lnTo>
                    <a:pt x="1364700" y="960703"/>
                  </a:lnTo>
                  <a:lnTo>
                    <a:pt x="1423049" y="951731"/>
                  </a:lnTo>
                  <a:lnTo>
                    <a:pt x="1479665" y="941276"/>
                  </a:lnTo>
                  <a:lnTo>
                    <a:pt x="1534451" y="929381"/>
                  </a:lnTo>
                  <a:lnTo>
                    <a:pt x="1587311" y="916093"/>
                  </a:lnTo>
                  <a:lnTo>
                    <a:pt x="1638151" y="901456"/>
                  </a:lnTo>
                  <a:lnTo>
                    <a:pt x="1686874" y="885516"/>
                  </a:lnTo>
                  <a:lnTo>
                    <a:pt x="1733386" y="868319"/>
                  </a:lnTo>
                  <a:lnTo>
                    <a:pt x="1777589" y="849909"/>
                  </a:lnTo>
                  <a:lnTo>
                    <a:pt x="1819389" y="830332"/>
                  </a:lnTo>
                  <a:lnTo>
                    <a:pt x="1858691" y="809632"/>
                  </a:lnTo>
                  <a:lnTo>
                    <a:pt x="1895397" y="787857"/>
                  </a:lnTo>
                  <a:lnTo>
                    <a:pt x="1929414" y="765049"/>
                  </a:lnTo>
                  <a:lnTo>
                    <a:pt x="1960644" y="741256"/>
                  </a:lnTo>
                  <a:lnTo>
                    <a:pt x="2014366" y="690893"/>
                  </a:lnTo>
                  <a:lnTo>
                    <a:pt x="2055796" y="637129"/>
                  </a:lnTo>
                  <a:lnTo>
                    <a:pt x="2084171" y="580327"/>
                  </a:lnTo>
                  <a:lnTo>
                    <a:pt x="2098724" y="520849"/>
                  </a:lnTo>
                  <a:lnTo>
                    <a:pt x="2100580" y="490220"/>
                  </a:lnTo>
                  <a:lnTo>
                    <a:pt x="2098724" y="459726"/>
                  </a:lnTo>
                  <a:lnTo>
                    <a:pt x="2084171" y="400490"/>
                  </a:lnTo>
                  <a:lnTo>
                    <a:pt x="2055796" y="343893"/>
                  </a:lnTo>
                  <a:lnTo>
                    <a:pt x="2014366" y="290300"/>
                  </a:lnTo>
                  <a:lnTo>
                    <a:pt x="1960644" y="240077"/>
                  </a:lnTo>
                  <a:lnTo>
                    <a:pt x="1929414" y="216343"/>
                  </a:lnTo>
                  <a:lnTo>
                    <a:pt x="1895397" y="193588"/>
                  </a:lnTo>
                  <a:lnTo>
                    <a:pt x="1858691" y="171859"/>
                  </a:lnTo>
                  <a:lnTo>
                    <a:pt x="1819389" y="151200"/>
                  </a:lnTo>
                  <a:lnTo>
                    <a:pt x="1777589" y="131658"/>
                  </a:lnTo>
                  <a:lnTo>
                    <a:pt x="1733386" y="113279"/>
                  </a:lnTo>
                  <a:lnTo>
                    <a:pt x="1686874" y="96107"/>
                  </a:lnTo>
                  <a:lnTo>
                    <a:pt x="1638151" y="80188"/>
                  </a:lnTo>
                  <a:lnTo>
                    <a:pt x="1587311" y="65569"/>
                  </a:lnTo>
                  <a:lnTo>
                    <a:pt x="1534451" y="52295"/>
                  </a:lnTo>
                  <a:lnTo>
                    <a:pt x="1479665" y="40411"/>
                  </a:lnTo>
                  <a:lnTo>
                    <a:pt x="1423049" y="29964"/>
                  </a:lnTo>
                  <a:lnTo>
                    <a:pt x="1364700" y="20998"/>
                  </a:lnTo>
                  <a:lnTo>
                    <a:pt x="1304712" y="13561"/>
                  </a:lnTo>
                  <a:lnTo>
                    <a:pt x="1243181" y="7696"/>
                  </a:lnTo>
                  <a:lnTo>
                    <a:pt x="1180204" y="3451"/>
                  </a:lnTo>
                  <a:lnTo>
                    <a:pt x="1115875" y="870"/>
                  </a:lnTo>
                  <a:lnTo>
                    <a:pt x="1050290" y="0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/>
            <p:cNvSpPr/>
            <p:nvPr/>
          </p:nvSpPr>
          <p:spPr>
            <a:xfrm>
              <a:off x="203200" y="170179"/>
              <a:ext cx="2100580" cy="981710"/>
            </a:xfrm>
            <a:custGeom>
              <a:avLst/>
              <a:gdLst/>
              <a:ahLst/>
              <a:cxnLst/>
              <a:rect l="l" t="t" r="r" b="b"/>
              <a:pathLst>
                <a:path w="2100580" h="981710">
                  <a:moveTo>
                    <a:pt x="1050290" y="0"/>
                  </a:moveTo>
                  <a:lnTo>
                    <a:pt x="1115875" y="870"/>
                  </a:lnTo>
                  <a:lnTo>
                    <a:pt x="1180204" y="3451"/>
                  </a:lnTo>
                  <a:lnTo>
                    <a:pt x="1243181" y="7696"/>
                  </a:lnTo>
                  <a:lnTo>
                    <a:pt x="1304712" y="13561"/>
                  </a:lnTo>
                  <a:lnTo>
                    <a:pt x="1364700" y="20998"/>
                  </a:lnTo>
                  <a:lnTo>
                    <a:pt x="1423049" y="29964"/>
                  </a:lnTo>
                  <a:lnTo>
                    <a:pt x="1479665" y="40411"/>
                  </a:lnTo>
                  <a:lnTo>
                    <a:pt x="1534451" y="52295"/>
                  </a:lnTo>
                  <a:lnTo>
                    <a:pt x="1587311" y="65569"/>
                  </a:lnTo>
                  <a:lnTo>
                    <a:pt x="1638151" y="80188"/>
                  </a:lnTo>
                  <a:lnTo>
                    <a:pt x="1686874" y="96107"/>
                  </a:lnTo>
                  <a:lnTo>
                    <a:pt x="1733386" y="113279"/>
                  </a:lnTo>
                  <a:lnTo>
                    <a:pt x="1777589" y="131658"/>
                  </a:lnTo>
                  <a:lnTo>
                    <a:pt x="1819389" y="151200"/>
                  </a:lnTo>
                  <a:lnTo>
                    <a:pt x="1858691" y="171859"/>
                  </a:lnTo>
                  <a:lnTo>
                    <a:pt x="1895397" y="193588"/>
                  </a:lnTo>
                  <a:lnTo>
                    <a:pt x="1929414" y="216343"/>
                  </a:lnTo>
                  <a:lnTo>
                    <a:pt x="1960644" y="240077"/>
                  </a:lnTo>
                  <a:lnTo>
                    <a:pt x="2014366" y="290300"/>
                  </a:lnTo>
                  <a:lnTo>
                    <a:pt x="2055796" y="343893"/>
                  </a:lnTo>
                  <a:lnTo>
                    <a:pt x="2084171" y="400490"/>
                  </a:lnTo>
                  <a:lnTo>
                    <a:pt x="2098724" y="459726"/>
                  </a:lnTo>
                  <a:lnTo>
                    <a:pt x="2100580" y="490220"/>
                  </a:lnTo>
                  <a:lnTo>
                    <a:pt x="2098724" y="520849"/>
                  </a:lnTo>
                  <a:lnTo>
                    <a:pt x="2084171" y="580327"/>
                  </a:lnTo>
                  <a:lnTo>
                    <a:pt x="2055796" y="637129"/>
                  </a:lnTo>
                  <a:lnTo>
                    <a:pt x="2014366" y="690893"/>
                  </a:lnTo>
                  <a:lnTo>
                    <a:pt x="1960644" y="741256"/>
                  </a:lnTo>
                  <a:lnTo>
                    <a:pt x="1929414" y="765049"/>
                  </a:lnTo>
                  <a:lnTo>
                    <a:pt x="1895397" y="787857"/>
                  </a:lnTo>
                  <a:lnTo>
                    <a:pt x="1858691" y="809632"/>
                  </a:lnTo>
                  <a:lnTo>
                    <a:pt x="1819389" y="830332"/>
                  </a:lnTo>
                  <a:lnTo>
                    <a:pt x="1777589" y="849909"/>
                  </a:lnTo>
                  <a:lnTo>
                    <a:pt x="1733386" y="868319"/>
                  </a:lnTo>
                  <a:lnTo>
                    <a:pt x="1686874" y="885516"/>
                  </a:lnTo>
                  <a:lnTo>
                    <a:pt x="1638151" y="901456"/>
                  </a:lnTo>
                  <a:lnTo>
                    <a:pt x="1587311" y="916093"/>
                  </a:lnTo>
                  <a:lnTo>
                    <a:pt x="1534451" y="929381"/>
                  </a:lnTo>
                  <a:lnTo>
                    <a:pt x="1479665" y="941276"/>
                  </a:lnTo>
                  <a:lnTo>
                    <a:pt x="1423049" y="951731"/>
                  </a:lnTo>
                  <a:lnTo>
                    <a:pt x="1364700" y="960703"/>
                  </a:lnTo>
                  <a:lnTo>
                    <a:pt x="1304712" y="968144"/>
                  </a:lnTo>
                  <a:lnTo>
                    <a:pt x="1243181" y="974011"/>
                  </a:lnTo>
                  <a:lnTo>
                    <a:pt x="1180204" y="978258"/>
                  </a:lnTo>
                  <a:lnTo>
                    <a:pt x="1115875" y="980839"/>
                  </a:lnTo>
                  <a:lnTo>
                    <a:pt x="1050290" y="981710"/>
                  </a:lnTo>
                  <a:lnTo>
                    <a:pt x="984704" y="980839"/>
                  </a:lnTo>
                  <a:lnTo>
                    <a:pt x="920375" y="978258"/>
                  </a:lnTo>
                  <a:lnTo>
                    <a:pt x="857398" y="974011"/>
                  </a:lnTo>
                  <a:lnTo>
                    <a:pt x="795867" y="968144"/>
                  </a:lnTo>
                  <a:lnTo>
                    <a:pt x="735879" y="960703"/>
                  </a:lnTo>
                  <a:lnTo>
                    <a:pt x="677530" y="951731"/>
                  </a:lnTo>
                  <a:lnTo>
                    <a:pt x="620914" y="941276"/>
                  </a:lnTo>
                  <a:lnTo>
                    <a:pt x="566128" y="929381"/>
                  </a:lnTo>
                  <a:lnTo>
                    <a:pt x="513268" y="916093"/>
                  </a:lnTo>
                  <a:lnTo>
                    <a:pt x="462428" y="901456"/>
                  </a:lnTo>
                  <a:lnTo>
                    <a:pt x="413705" y="885516"/>
                  </a:lnTo>
                  <a:lnTo>
                    <a:pt x="367193" y="868319"/>
                  </a:lnTo>
                  <a:lnTo>
                    <a:pt x="322990" y="849909"/>
                  </a:lnTo>
                  <a:lnTo>
                    <a:pt x="281190" y="830332"/>
                  </a:lnTo>
                  <a:lnTo>
                    <a:pt x="241888" y="809632"/>
                  </a:lnTo>
                  <a:lnTo>
                    <a:pt x="205182" y="787857"/>
                  </a:lnTo>
                  <a:lnTo>
                    <a:pt x="171165" y="765049"/>
                  </a:lnTo>
                  <a:lnTo>
                    <a:pt x="139935" y="741256"/>
                  </a:lnTo>
                  <a:lnTo>
                    <a:pt x="86213" y="690893"/>
                  </a:lnTo>
                  <a:lnTo>
                    <a:pt x="44783" y="637129"/>
                  </a:lnTo>
                  <a:lnTo>
                    <a:pt x="16408" y="580327"/>
                  </a:lnTo>
                  <a:lnTo>
                    <a:pt x="1855" y="520849"/>
                  </a:lnTo>
                  <a:lnTo>
                    <a:pt x="0" y="490220"/>
                  </a:lnTo>
                  <a:lnTo>
                    <a:pt x="1855" y="459726"/>
                  </a:lnTo>
                  <a:lnTo>
                    <a:pt x="16408" y="400490"/>
                  </a:lnTo>
                  <a:lnTo>
                    <a:pt x="44783" y="343893"/>
                  </a:lnTo>
                  <a:lnTo>
                    <a:pt x="86213" y="290300"/>
                  </a:lnTo>
                  <a:lnTo>
                    <a:pt x="139935" y="240077"/>
                  </a:lnTo>
                  <a:lnTo>
                    <a:pt x="171165" y="216343"/>
                  </a:lnTo>
                  <a:lnTo>
                    <a:pt x="205182" y="193588"/>
                  </a:lnTo>
                  <a:lnTo>
                    <a:pt x="241888" y="171859"/>
                  </a:lnTo>
                  <a:lnTo>
                    <a:pt x="281190" y="151200"/>
                  </a:lnTo>
                  <a:lnTo>
                    <a:pt x="322990" y="131658"/>
                  </a:lnTo>
                  <a:lnTo>
                    <a:pt x="367193" y="113279"/>
                  </a:lnTo>
                  <a:lnTo>
                    <a:pt x="413705" y="96107"/>
                  </a:lnTo>
                  <a:lnTo>
                    <a:pt x="462428" y="80188"/>
                  </a:lnTo>
                  <a:lnTo>
                    <a:pt x="513268" y="65569"/>
                  </a:lnTo>
                  <a:lnTo>
                    <a:pt x="566128" y="52295"/>
                  </a:lnTo>
                  <a:lnTo>
                    <a:pt x="620914" y="40411"/>
                  </a:lnTo>
                  <a:lnTo>
                    <a:pt x="677530" y="29964"/>
                  </a:lnTo>
                  <a:lnTo>
                    <a:pt x="735879" y="20998"/>
                  </a:lnTo>
                  <a:lnTo>
                    <a:pt x="795867" y="13561"/>
                  </a:lnTo>
                  <a:lnTo>
                    <a:pt x="857398" y="7696"/>
                  </a:lnTo>
                  <a:lnTo>
                    <a:pt x="920375" y="3451"/>
                  </a:lnTo>
                  <a:lnTo>
                    <a:pt x="984704" y="870"/>
                  </a:lnTo>
                  <a:lnTo>
                    <a:pt x="1050290" y="0"/>
                  </a:lnTo>
                  <a:close/>
                </a:path>
              </a:pathLst>
            </a:custGeom>
            <a:ln w="12579">
              <a:solidFill>
                <a:srgbClr val="42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8"/>
          <p:cNvSpPr txBox="1"/>
          <p:nvPr/>
        </p:nvSpPr>
        <p:spPr>
          <a:xfrm>
            <a:off x="695959" y="374650"/>
            <a:ext cx="11137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630" marR="5080" indent="-7493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Soutien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aux </a:t>
            </a:r>
            <a:r>
              <a:rPr sz="1800" spc="-10" dirty="0">
                <a:latin typeface="Calibri"/>
                <a:cs typeface="Calibri"/>
              </a:rPr>
              <a:t>adhérents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339052" y="766498"/>
            <a:ext cx="2569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Le Parcours du formulaire de demande d’aide</a:t>
            </a:r>
          </a:p>
        </p:txBody>
      </p:sp>
      <p:sp>
        <p:nvSpPr>
          <p:cNvPr id="15" name="Bulle narrative : ronde 5">
            <a:extLst>
              <a:ext uri="{FF2B5EF4-FFF2-40B4-BE49-F238E27FC236}">
                <a16:creationId xmlns:a16="http://schemas.microsoft.com/office/drawing/2014/main" id="{FBA34058-1BD1-4635-9CD8-3FAEB764FEDA}"/>
              </a:ext>
            </a:extLst>
          </p:cNvPr>
          <p:cNvSpPr/>
          <p:nvPr/>
        </p:nvSpPr>
        <p:spPr>
          <a:xfrm rot="687188">
            <a:off x="9680290" y="4125692"/>
            <a:ext cx="2353559" cy="1181316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/>
              <a:t>Fourni une aide si UNC départementale en donne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5451232" y="1412232"/>
            <a:ext cx="6740768" cy="4818093"/>
            <a:chOff x="5451232" y="1412232"/>
            <a:chExt cx="6740768" cy="4818093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1232" y="1412232"/>
              <a:ext cx="6740768" cy="4818093"/>
            </a:xfrm>
            <a:prstGeom prst="rect">
              <a:avLst/>
            </a:prstGeom>
          </p:spPr>
        </p:pic>
        <p:sp>
          <p:nvSpPr>
            <p:cNvPr id="7" name="Rectangle à coins arrondis 6"/>
            <p:cNvSpPr/>
            <p:nvPr/>
          </p:nvSpPr>
          <p:spPr>
            <a:xfrm>
              <a:off x="7543800" y="5591907"/>
              <a:ext cx="1178169" cy="219807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err="1">
                  <a:solidFill>
                    <a:schemeClr val="tx1"/>
                  </a:solidFill>
                </a:rPr>
                <a:t>ONaC</a:t>
              </a:r>
              <a:r>
                <a:rPr lang="fr-FR" sz="1600" dirty="0">
                  <a:solidFill>
                    <a:schemeClr val="tx1"/>
                  </a:solidFill>
                </a:rPr>
                <a:t>-VG</a:t>
              </a:r>
            </a:p>
          </p:txBody>
        </p:sp>
      </p:grpSp>
      <p:sp>
        <p:nvSpPr>
          <p:cNvPr id="17" name="ZoneTexte 16"/>
          <p:cNvSpPr txBox="1"/>
          <p:nvPr/>
        </p:nvSpPr>
        <p:spPr>
          <a:xfrm>
            <a:off x="3012259" y="196627"/>
            <a:ext cx="2435282" cy="400110"/>
          </a:xfrm>
          <a:prstGeom prst="rect">
            <a:avLst/>
          </a:prstGeom>
          <a:ln w="28575"/>
          <a:scene3d>
            <a:camera prst="perspectiveRelaxedModerately"/>
            <a:lightRig rig="threePt" dir="t"/>
          </a:scene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/>
              <a:t>Les aides sociales</a:t>
            </a:r>
          </a:p>
        </p:txBody>
      </p:sp>
      <p:sp>
        <p:nvSpPr>
          <p:cNvPr id="19" name="Espace réservé du numéro de diapositive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12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9495214" y="129648"/>
            <a:ext cx="2480166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b="1" dirty="0"/>
              <a:t>Les valeurs de l’UNC</a:t>
            </a:r>
          </a:p>
        </p:txBody>
      </p:sp>
    </p:spTree>
    <p:extLst>
      <p:ext uri="{BB962C8B-B14F-4D97-AF65-F5344CB8AC3E}">
        <p14:creationId xmlns:p14="http://schemas.microsoft.com/office/powerpoint/2010/main" val="1692860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5" y="4394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668214" y="1"/>
            <a:ext cx="2426678" cy="16705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Devoir de Mémoire,</a:t>
            </a:r>
          </a:p>
          <a:p>
            <a:pPr algn="ctr"/>
            <a:r>
              <a:rPr lang="fr-FR" dirty="0"/>
              <a:t>L’histoire dans sa réalité</a:t>
            </a:r>
          </a:p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086905" y="4937689"/>
            <a:ext cx="734047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/>
              <a:t>La mémoire par les hommages et commémorations :</a:t>
            </a:r>
          </a:p>
          <a:p>
            <a:pPr lvl="1"/>
            <a:r>
              <a:rPr lang="fr-FR" dirty="0"/>
              <a:t>Participation aux commémorations nationales et locales, </a:t>
            </a:r>
          </a:p>
          <a:p>
            <a:pPr lvl="1"/>
            <a:r>
              <a:rPr lang="fr-FR" dirty="0"/>
              <a:t>Rendre hommage aux militaires morts pour la France,</a:t>
            </a:r>
          </a:p>
          <a:p>
            <a:pPr lvl="1"/>
            <a:r>
              <a:rPr lang="fr-FR" dirty="0"/>
              <a:t>Assistance aux municipalités dans l’organisation des cérémonies,</a:t>
            </a:r>
          </a:p>
          <a:p>
            <a:pPr lvl="1"/>
            <a:r>
              <a:rPr lang="fr-FR" dirty="0"/>
              <a:t>Rédaction de lettres de lecture lors des commémorations.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71501" y="1629293"/>
            <a:ext cx="851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Liberté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3200400" y="254977"/>
            <a:ext cx="8634046" cy="2875085"/>
            <a:chOff x="2760785" y="70338"/>
            <a:chExt cx="8634046" cy="3068515"/>
          </a:xfrm>
        </p:grpSpPr>
        <p:sp>
          <p:nvSpPr>
            <p:cNvPr id="6" name="Parchemin horizontal 5"/>
            <p:cNvSpPr/>
            <p:nvPr/>
          </p:nvSpPr>
          <p:spPr>
            <a:xfrm>
              <a:off x="2760785" y="70338"/>
              <a:ext cx="8581292" cy="3068515"/>
            </a:xfrm>
            <a:prstGeom prst="horizontalScroll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3242101" y="427380"/>
              <a:ext cx="42370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i="1" u="sng" dirty="0"/>
                <a:t>La réalité historique pour la mémoire</a:t>
              </a: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3271951" y="760894"/>
              <a:ext cx="812288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La mémoire comme véhicule de connaissance des réalités des conflits armés.</a:t>
              </a:r>
            </a:p>
            <a:p>
              <a:r>
                <a:rPr lang="fr-FR" dirty="0"/>
                <a:t>Témoignages et explications objectives  pour :</a:t>
              </a:r>
            </a:p>
            <a:p>
              <a:pPr lvl="1"/>
              <a:r>
                <a:rPr lang="fr-FR" dirty="0"/>
                <a:t>Rendre hommage aux héros,</a:t>
              </a:r>
            </a:p>
            <a:p>
              <a:pPr lvl="1"/>
              <a:r>
                <a:rPr lang="fr-FR" dirty="0"/>
                <a:t>Enrichir les connaissances historiques des jeunes,</a:t>
              </a:r>
            </a:p>
            <a:p>
              <a:pPr lvl="1"/>
              <a:r>
                <a:rPr lang="fr-FR" dirty="0"/>
                <a:t>Véhiculer un esprit de respect envers ceux qui ont donné leur vie,</a:t>
              </a:r>
            </a:p>
            <a:p>
              <a:pPr lvl="1"/>
              <a:r>
                <a:rPr lang="fr-FR" dirty="0"/>
                <a:t>Eduquer par le rappel historique.</a:t>
              </a: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1242113" y="1998413"/>
            <a:ext cx="840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Egalité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926794" y="1681567"/>
            <a:ext cx="1125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>
                <a:solidFill>
                  <a:srgbClr val="FF0000"/>
                </a:solidFill>
              </a:rPr>
              <a:t>Fraternité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381224" y="3440257"/>
            <a:ext cx="891365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/>
              <a:t>La mémoire par la diffusion de la réalité historique :</a:t>
            </a:r>
          </a:p>
          <a:p>
            <a:pPr lvl="1"/>
            <a:r>
              <a:rPr lang="fr-FR" dirty="0"/>
              <a:t>Présentations dans les écoles des guerres, de leurs impacts locaux,</a:t>
            </a:r>
          </a:p>
          <a:p>
            <a:pPr lvl="1"/>
            <a:r>
              <a:rPr lang="fr-FR" dirty="0"/>
              <a:t>Conférences-débats impliquant le témoignages de combattants ou d’historiens,</a:t>
            </a:r>
          </a:p>
          <a:p>
            <a:pPr lvl="1"/>
            <a:r>
              <a:rPr lang="fr-FR" dirty="0"/>
              <a:t>Projets éducatifs de découvertes historiques : Visite de musée, projet de carnets,</a:t>
            </a:r>
          </a:p>
          <a:p>
            <a:pPr lvl="1"/>
            <a:r>
              <a:rPr lang="fr-FR" dirty="0"/>
              <a:t>Rédaction d’articles dans la Voix du Combattant.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4035665" y="2904047"/>
            <a:ext cx="5029203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i="1" dirty="0"/>
              <a:t>Implication des membres de l’UNC dans : </a:t>
            </a:r>
          </a:p>
        </p:txBody>
      </p:sp>
      <p:sp>
        <p:nvSpPr>
          <p:cNvPr id="3" name="Flèche droite 2"/>
          <p:cNvSpPr/>
          <p:nvPr/>
        </p:nvSpPr>
        <p:spPr>
          <a:xfrm>
            <a:off x="272562" y="4950070"/>
            <a:ext cx="677008" cy="2901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droite 16"/>
          <p:cNvSpPr/>
          <p:nvPr/>
        </p:nvSpPr>
        <p:spPr>
          <a:xfrm>
            <a:off x="1532793" y="3431930"/>
            <a:ext cx="677008" cy="2901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space réservé du numéro de diapositive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13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9521591" y="76894"/>
            <a:ext cx="2480166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b="1" dirty="0"/>
              <a:t>Les valeurs de l’UNC</a:t>
            </a:r>
          </a:p>
        </p:txBody>
      </p:sp>
    </p:spTree>
    <p:extLst>
      <p:ext uri="{BB962C8B-B14F-4D97-AF65-F5344CB8AC3E}">
        <p14:creationId xmlns:p14="http://schemas.microsoft.com/office/powerpoint/2010/main" val="4016276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5" y="4394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object 3"/>
          <p:cNvSpPr txBox="1"/>
          <p:nvPr/>
        </p:nvSpPr>
        <p:spPr>
          <a:xfrm>
            <a:off x="2264298" y="1172456"/>
            <a:ext cx="8365602" cy="485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7165">
              <a:lnSpc>
                <a:spcPct val="100000"/>
              </a:lnSpc>
              <a:spcBef>
                <a:spcPts val="1530"/>
              </a:spcBef>
            </a:pPr>
            <a:r>
              <a:rPr sz="1600" spc="-10" dirty="0" err="1">
                <a:latin typeface="Arial"/>
                <a:cs typeface="Arial"/>
              </a:rPr>
              <a:t>L’</a:t>
            </a:r>
            <a:r>
              <a:rPr sz="1600" b="1" spc="-10" dirty="0" err="1">
                <a:latin typeface="Arial"/>
                <a:cs typeface="Arial"/>
              </a:rPr>
              <a:t>association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lang="fr-FR" sz="1600" b="1" spc="-40" dirty="0">
                <a:latin typeface="Arial"/>
                <a:cs typeface="Arial"/>
              </a:rPr>
              <a:t>Amitié et </a:t>
            </a:r>
            <a:r>
              <a:rPr lang="fr-FR" sz="1600" b="1" dirty="0">
                <a:latin typeface="Arial"/>
                <a:cs typeface="Arial"/>
              </a:rPr>
              <a:t>E</a:t>
            </a:r>
            <a:r>
              <a:rPr sz="1600" b="1" dirty="0" err="1">
                <a:latin typeface="Arial"/>
                <a:cs typeface="Arial"/>
              </a:rPr>
              <a:t>ntraide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des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lang="fr-FR" sz="1600" b="1" dirty="0">
                <a:latin typeface="Arial"/>
                <a:cs typeface="Arial"/>
              </a:rPr>
              <a:t>V</a:t>
            </a:r>
            <a:r>
              <a:rPr sz="1600" b="1" dirty="0" err="1">
                <a:latin typeface="Arial"/>
                <a:cs typeface="Arial"/>
              </a:rPr>
              <a:t>euves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et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lang="fr-FR" sz="1600" b="1" dirty="0">
                <a:latin typeface="Arial"/>
                <a:cs typeface="Arial"/>
              </a:rPr>
              <a:t>O</a:t>
            </a:r>
            <a:r>
              <a:rPr sz="1600" b="1" dirty="0" err="1">
                <a:latin typeface="Arial"/>
                <a:cs typeface="Arial"/>
              </a:rPr>
              <a:t>rphelins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lang="fr-FR" sz="1600" b="1" dirty="0">
                <a:latin typeface="Arial"/>
                <a:cs typeface="Arial"/>
              </a:rPr>
              <a:t>G</a:t>
            </a:r>
            <a:r>
              <a:rPr sz="1600" b="1" dirty="0" err="1">
                <a:latin typeface="Arial"/>
                <a:cs typeface="Arial"/>
              </a:rPr>
              <a:t>uerre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(AEVOG)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pour </a:t>
            </a:r>
            <a:r>
              <a:rPr sz="1600" dirty="0">
                <a:latin typeface="Arial"/>
                <a:cs typeface="Arial"/>
              </a:rPr>
              <a:t>objectif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d’apporter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aide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morale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financière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aux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veuves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orphelins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conflits </a:t>
            </a:r>
            <a:r>
              <a:rPr sz="1600" dirty="0">
                <a:latin typeface="Arial"/>
                <a:cs typeface="Arial"/>
              </a:rPr>
              <a:t>passés,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maintenant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Opex.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600" dirty="0">
              <a:latin typeface="Arial"/>
              <a:cs typeface="Arial"/>
            </a:endParaRPr>
          </a:p>
          <a:p>
            <a:pPr marL="12700" marR="31242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En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2009,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l’AEVOG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l’UNC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ont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fusionné,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problèmes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spécifiques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aux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veuves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et </a:t>
            </a:r>
            <a:r>
              <a:rPr sz="1600" dirty="0">
                <a:latin typeface="Arial"/>
                <a:cs typeface="Arial"/>
              </a:rPr>
              <a:t>orphelins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guerre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toutes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générations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du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feu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confondues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étant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traités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par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la </a:t>
            </a:r>
            <a:r>
              <a:rPr sz="1600" dirty="0">
                <a:latin typeface="Arial"/>
                <a:cs typeface="Arial"/>
              </a:rPr>
              <a:t>commission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amitié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entraide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veuves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orphelins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guerre.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ct val="114599"/>
              </a:lnSpc>
            </a:pPr>
            <a:r>
              <a:rPr sz="1600" spc="-10" dirty="0">
                <a:latin typeface="Arial"/>
                <a:cs typeface="Arial"/>
              </a:rPr>
              <a:t>L’AEVOG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publie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tous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quatre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mois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rubrique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intitulée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“</a:t>
            </a:r>
            <a:r>
              <a:rPr sz="1600" i="1" dirty="0">
                <a:latin typeface="Arial"/>
                <a:cs typeface="Arial"/>
              </a:rPr>
              <a:t>Flamme”</a:t>
            </a:r>
            <a:r>
              <a:rPr sz="1600" i="1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dans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La</a:t>
            </a:r>
            <a:r>
              <a:rPr sz="1600" i="1" spc="-3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Voix</a:t>
            </a:r>
            <a:r>
              <a:rPr sz="1600" i="1" spc="-30" dirty="0">
                <a:latin typeface="Arial"/>
                <a:cs typeface="Arial"/>
              </a:rPr>
              <a:t> </a:t>
            </a:r>
            <a:r>
              <a:rPr sz="1600" i="1" spc="-25" dirty="0">
                <a:latin typeface="Arial"/>
                <a:cs typeface="Arial"/>
              </a:rPr>
              <a:t>du </a:t>
            </a:r>
            <a:r>
              <a:rPr sz="1600" i="1" spc="-10" dirty="0">
                <a:latin typeface="Arial"/>
                <a:cs typeface="Arial"/>
              </a:rPr>
              <a:t>Combattant</a:t>
            </a:r>
            <a:r>
              <a:rPr sz="1600" spc="-10" dirty="0">
                <a:latin typeface="Arial"/>
                <a:cs typeface="Arial"/>
              </a:rPr>
              <a:t>.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outre,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veuves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d’anciens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combattants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restent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attachées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à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la</a:t>
            </a:r>
            <a:r>
              <a:rPr sz="1600" spc="5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section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UNC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à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laquelle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appartenait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leur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conjoint.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65"/>
              </a:spcBef>
            </a:pPr>
            <a:endParaRPr sz="1600" dirty="0">
              <a:latin typeface="Arial"/>
              <a:cs typeface="Arial"/>
            </a:endParaRPr>
          </a:p>
          <a:p>
            <a:pPr marL="12700" marR="144145">
              <a:lnSpc>
                <a:spcPct val="114700"/>
              </a:lnSpc>
            </a:pPr>
            <a:r>
              <a:rPr sz="1600" dirty="0">
                <a:latin typeface="Arial"/>
                <a:cs typeface="Arial"/>
              </a:rPr>
              <a:t>Aujourd’hui,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elles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sont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milliers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à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continuer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à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dévouer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à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participer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aux </a:t>
            </a:r>
            <a:r>
              <a:rPr sz="1600" dirty="0">
                <a:latin typeface="Arial"/>
                <a:cs typeface="Arial"/>
              </a:rPr>
              <a:t>activités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l’UNC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locales.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Grâce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à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l’action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l’UNC,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elles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sont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ressortissantes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l’Office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national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anciens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combattants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(ON</a:t>
            </a:r>
            <a:r>
              <a:rPr lang="fr-FR" sz="1600" dirty="0">
                <a:latin typeface="Arial"/>
                <a:cs typeface="Arial"/>
              </a:rPr>
              <a:t>a</a:t>
            </a:r>
            <a:r>
              <a:rPr sz="1600" dirty="0">
                <a:latin typeface="Arial"/>
                <a:cs typeface="Arial"/>
              </a:rPr>
              <a:t>C</a:t>
            </a:r>
            <a:r>
              <a:rPr lang="fr-FR" sz="1600" dirty="0">
                <a:latin typeface="Arial"/>
                <a:cs typeface="Arial"/>
              </a:rPr>
              <a:t>-VG</a:t>
            </a:r>
            <a:r>
              <a:rPr sz="1600" dirty="0">
                <a:latin typeface="Arial"/>
                <a:cs typeface="Arial"/>
              </a:rPr>
              <a:t>)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bénéficient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ainsi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son </a:t>
            </a:r>
            <a:r>
              <a:rPr sz="1600" dirty="0">
                <a:latin typeface="Arial"/>
                <a:cs typeface="Arial"/>
              </a:rPr>
              <a:t>soutien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moral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matériel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selon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critères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bien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définis.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Leurs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représentants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siègent </a:t>
            </a:r>
            <a:r>
              <a:rPr sz="1600" dirty="0">
                <a:latin typeface="Arial"/>
                <a:cs typeface="Arial"/>
              </a:rPr>
              <a:t>au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sein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commission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mixte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nationale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l’UNC.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Ensemble,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elles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entendent </a:t>
            </a:r>
            <a:r>
              <a:rPr sz="1600" dirty="0">
                <a:latin typeface="Arial"/>
                <a:cs typeface="Arial"/>
              </a:rPr>
              <a:t>défendre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leurs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droits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et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l’amélioration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leur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situation.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7" name="object 5"/>
          <p:cNvGrpSpPr/>
          <p:nvPr/>
        </p:nvGrpSpPr>
        <p:grpSpPr>
          <a:xfrm>
            <a:off x="821164" y="67174"/>
            <a:ext cx="2113280" cy="994410"/>
            <a:chOff x="196910" y="163890"/>
            <a:chExt cx="2113280" cy="994410"/>
          </a:xfrm>
        </p:grpSpPr>
        <p:sp>
          <p:nvSpPr>
            <p:cNvPr id="9" name="object 6"/>
            <p:cNvSpPr/>
            <p:nvPr/>
          </p:nvSpPr>
          <p:spPr>
            <a:xfrm>
              <a:off x="203200" y="170179"/>
              <a:ext cx="2100580" cy="981710"/>
            </a:xfrm>
            <a:custGeom>
              <a:avLst/>
              <a:gdLst/>
              <a:ahLst/>
              <a:cxnLst/>
              <a:rect l="l" t="t" r="r" b="b"/>
              <a:pathLst>
                <a:path w="2100580" h="981710">
                  <a:moveTo>
                    <a:pt x="1050290" y="0"/>
                  </a:moveTo>
                  <a:lnTo>
                    <a:pt x="984704" y="870"/>
                  </a:lnTo>
                  <a:lnTo>
                    <a:pt x="920375" y="3451"/>
                  </a:lnTo>
                  <a:lnTo>
                    <a:pt x="857398" y="7696"/>
                  </a:lnTo>
                  <a:lnTo>
                    <a:pt x="795867" y="13561"/>
                  </a:lnTo>
                  <a:lnTo>
                    <a:pt x="735879" y="20998"/>
                  </a:lnTo>
                  <a:lnTo>
                    <a:pt x="677530" y="29964"/>
                  </a:lnTo>
                  <a:lnTo>
                    <a:pt x="620914" y="40411"/>
                  </a:lnTo>
                  <a:lnTo>
                    <a:pt x="566128" y="52295"/>
                  </a:lnTo>
                  <a:lnTo>
                    <a:pt x="513268" y="65569"/>
                  </a:lnTo>
                  <a:lnTo>
                    <a:pt x="462428" y="80188"/>
                  </a:lnTo>
                  <a:lnTo>
                    <a:pt x="413705" y="96107"/>
                  </a:lnTo>
                  <a:lnTo>
                    <a:pt x="367193" y="113279"/>
                  </a:lnTo>
                  <a:lnTo>
                    <a:pt x="322990" y="131658"/>
                  </a:lnTo>
                  <a:lnTo>
                    <a:pt x="281190" y="151200"/>
                  </a:lnTo>
                  <a:lnTo>
                    <a:pt x="241888" y="171859"/>
                  </a:lnTo>
                  <a:lnTo>
                    <a:pt x="205182" y="193588"/>
                  </a:lnTo>
                  <a:lnTo>
                    <a:pt x="171165" y="216343"/>
                  </a:lnTo>
                  <a:lnTo>
                    <a:pt x="139935" y="240077"/>
                  </a:lnTo>
                  <a:lnTo>
                    <a:pt x="86213" y="290300"/>
                  </a:lnTo>
                  <a:lnTo>
                    <a:pt x="44783" y="343893"/>
                  </a:lnTo>
                  <a:lnTo>
                    <a:pt x="16408" y="400490"/>
                  </a:lnTo>
                  <a:lnTo>
                    <a:pt x="1855" y="459726"/>
                  </a:lnTo>
                  <a:lnTo>
                    <a:pt x="0" y="490220"/>
                  </a:lnTo>
                  <a:lnTo>
                    <a:pt x="1855" y="520849"/>
                  </a:lnTo>
                  <a:lnTo>
                    <a:pt x="16408" y="580327"/>
                  </a:lnTo>
                  <a:lnTo>
                    <a:pt x="44783" y="637129"/>
                  </a:lnTo>
                  <a:lnTo>
                    <a:pt x="86213" y="690893"/>
                  </a:lnTo>
                  <a:lnTo>
                    <a:pt x="139935" y="741256"/>
                  </a:lnTo>
                  <a:lnTo>
                    <a:pt x="171165" y="765049"/>
                  </a:lnTo>
                  <a:lnTo>
                    <a:pt x="205182" y="787857"/>
                  </a:lnTo>
                  <a:lnTo>
                    <a:pt x="241888" y="809632"/>
                  </a:lnTo>
                  <a:lnTo>
                    <a:pt x="281190" y="830332"/>
                  </a:lnTo>
                  <a:lnTo>
                    <a:pt x="322990" y="849909"/>
                  </a:lnTo>
                  <a:lnTo>
                    <a:pt x="367193" y="868319"/>
                  </a:lnTo>
                  <a:lnTo>
                    <a:pt x="413705" y="885516"/>
                  </a:lnTo>
                  <a:lnTo>
                    <a:pt x="462428" y="901456"/>
                  </a:lnTo>
                  <a:lnTo>
                    <a:pt x="513268" y="916093"/>
                  </a:lnTo>
                  <a:lnTo>
                    <a:pt x="566128" y="929381"/>
                  </a:lnTo>
                  <a:lnTo>
                    <a:pt x="620914" y="941276"/>
                  </a:lnTo>
                  <a:lnTo>
                    <a:pt x="677530" y="951731"/>
                  </a:lnTo>
                  <a:lnTo>
                    <a:pt x="735879" y="960703"/>
                  </a:lnTo>
                  <a:lnTo>
                    <a:pt x="795867" y="968144"/>
                  </a:lnTo>
                  <a:lnTo>
                    <a:pt x="857398" y="974011"/>
                  </a:lnTo>
                  <a:lnTo>
                    <a:pt x="920375" y="978258"/>
                  </a:lnTo>
                  <a:lnTo>
                    <a:pt x="984704" y="980839"/>
                  </a:lnTo>
                  <a:lnTo>
                    <a:pt x="1050290" y="981710"/>
                  </a:lnTo>
                  <a:lnTo>
                    <a:pt x="1115875" y="980839"/>
                  </a:lnTo>
                  <a:lnTo>
                    <a:pt x="1180204" y="978258"/>
                  </a:lnTo>
                  <a:lnTo>
                    <a:pt x="1243181" y="974011"/>
                  </a:lnTo>
                  <a:lnTo>
                    <a:pt x="1304712" y="968144"/>
                  </a:lnTo>
                  <a:lnTo>
                    <a:pt x="1364700" y="960703"/>
                  </a:lnTo>
                  <a:lnTo>
                    <a:pt x="1423049" y="951731"/>
                  </a:lnTo>
                  <a:lnTo>
                    <a:pt x="1479665" y="941276"/>
                  </a:lnTo>
                  <a:lnTo>
                    <a:pt x="1534451" y="929381"/>
                  </a:lnTo>
                  <a:lnTo>
                    <a:pt x="1587311" y="916093"/>
                  </a:lnTo>
                  <a:lnTo>
                    <a:pt x="1638151" y="901456"/>
                  </a:lnTo>
                  <a:lnTo>
                    <a:pt x="1686874" y="885516"/>
                  </a:lnTo>
                  <a:lnTo>
                    <a:pt x="1733386" y="868319"/>
                  </a:lnTo>
                  <a:lnTo>
                    <a:pt x="1777589" y="849909"/>
                  </a:lnTo>
                  <a:lnTo>
                    <a:pt x="1819389" y="830332"/>
                  </a:lnTo>
                  <a:lnTo>
                    <a:pt x="1858691" y="809632"/>
                  </a:lnTo>
                  <a:lnTo>
                    <a:pt x="1895397" y="787857"/>
                  </a:lnTo>
                  <a:lnTo>
                    <a:pt x="1929414" y="765049"/>
                  </a:lnTo>
                  <a:lnTo>
                    <a:pt x="1960644" y="741256"/>
                  </a:lnTo>
                  <a:lnTo>
                    <a:pt x="2014366" y="690893"/>
                  </a:lnTo>
                  <a:lnTo>
                    <a:pt x="2055796" y="637129"/>
                  </a:lnTo>
                  <a:lnTo>
                    <a:pt x="2084171" y="580327"/>
                  </a:lnTo>
                  <a:lnTo>
                    <a:pt x="2098724" y="520849"/>
                  </a:lnTo>
                  <a:lnTo>
                    <a:pt x="2100580" y="490220"/>
                  </a:lnTo>
                  <a:lnTo>
                    <a:pt x="2098724" y="459726"/>
                  </a:lnTo>
                  <a:lnTo>
                    <a:pt x="2084171" y="400490"/>
                  </a:lnTo>
                  <a:lnTo>
                    <a:pt x="2055796" y="343893"/>
                  </a:lnTo>
                  <a:lnTo>
                    <a:pt x="2014366" y="290300"/>
                  </a:lnTo>
                  <a:lnTo>
                    <a:pt x="1960644" y="240077"/>
                  </a:lnTo>
                  <a:lnTo>
                    <a:pt x="1929414" y="216343"/>
                  </a:lnTo>
                  <a:lnTo>
                    <a:pt x="1895397" y="193588"/>
                  </a:lnTo>
                  <a:lnTo>
                    <a:pt x="1858691" y="171859"/>
                  </a:lnTo>
                  <a:lnTo>
                    <a:pt x="1819389" y="151200"/>
                  </a:lnTo>
                  <a:lnTo>
                    <a:pt x="1777589" y="131658"/>
                  </a:lnTo>
                  <a:lnTo>
                    <a:pt x="1733386" y="113279"/>
                  </a:lnTo>
                  <a:lnTo>
                    <a:pt x="1686874" y="96107"/>
                  </a:lnTo>
                  <a:lnTo>
                    <a:pt x="1638151" y="80188"/>
                  </a:lnTo>
                  <a:lnTo>
                    <a:pt x="1587311" y="65569"/>
                  </a:lnTo>
                  <a:lnTo>
                    <a:pt x="1534451" y="52295"/>
                  </a:lnTo>
                  <a:lnTo>
                    <a:pt x="1479665" y="40411"/>
                  </a:lnTo>
                  <a:lnTo>
                    <a:pt x="1423049" y="29964"/>
                  </a:lnTo>
                  <a:lnTo>
                    <a:pt x="1364700" y="20998"/>
                  </a:lnTo>
                  <a:lnTo>
                    <a:pt x="1304712" y="13561"/>
                  </a:lnTo>
                  <a:lnTo>
                    <a:pt x="1243181" y="7696"/>
                  </a:lnTo>
                  <a:lnTo>
                    <a:pt x="1180204" y="3451"/>
                  </a:lnTo>
                  <a:lnTo>
                    <a:pt x="1115875" y="870"/>
                  </a:lnTo>
                  <a:lnTo>
                    <a:pt x="1050290" y="0"/>
                  </a:lnTo>
                  <a:close/>
                </a:path>
              </a:pathLst>
            </a:custGeom>
            <a:solidFill>
              <a:srgbClr val="FFB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/>
            <p:cNvSpPr/>
            <p:nvPr/>
          </p:nvSpPr>
          <p:spPr>
            <a:xfrm>
              <a:off x="203200" y="170179"/>
              <a:ext cx="2100580" cy="981710"/>
            </a:xfrm>
            <a:custGeom>
              <a:avLst/>
              <a:gdLst/>
              <a:ahLst/>
              <a:cxnLst/>
              <a:rect l="l" t="t" r="r" b="b"/>
              <a:pathLst>
                <a:path w="2100580" h="981710">
                  <a:moveTo>
                    <a:pt x="1050290" y="0"/>
                  </a:moveTo>
                  <a:lnTo>
                    <a:pt x="1115875" y="870"/>
                  </a:lnTo>
                  <a:lnTo>
                    <a:pt x="1180204" y="3451"/>
                  </a:lnTo>
                  <a:lnTo>
                    <a:pt x="1243181" y="7696"/>
                  </a:lnTo>
                  <a:lnTo>
                    <a:pt x="1304712" y="13561"/>
                  </a:lnTo>
                  <a:lnTo>
                    <a:pt x="1364700" y="20998"/>
                  </a:lnTo>
                  <a:lnTo>
                    <a:pt x="1423049" y="29964"/>
                  </a:lnTo>
                  <a:lnTo>
                    <a:pt x="1479665" y="40411"/>
                  </a:lnTo>
                  <a:lnTo>
                    <a:pt x="1534451" y="52295"/>
                  </a:lnTo>
                  <a:lnTo>
                    <a:pt x="1587311" y="65569"/>
                  </a:lnTo>
                  <a:lnTo>
                    <a:pt x="1638151" y="80188"/>
                  </a:lnTo>
                  <a:lnTo>
                    <a:pt x="1686874" y="96107"/>
                  </a:lnTo>
                  <a:lnTo>
                    <a:pt x="1733386" y="113279"/>
                  </a:lnTo>
                  <a:lnTo>
                    <a:pt x="1777589" y="131658"/>
                  </a:lnTo>
                  <a:lnTo>
                    <a:pt x="1819389" y="151200"/>
                  </a:lnTo>
                  <a:lnTo>
                    <a:pt x="1858691" y="171859"/>
                  </a:lnTo>
                  <a:lnTo>
                    <a:pt x="1895397" y="193588"/>
                  </a:lnTo>
                  <a:lnTo>
                    <a:pt x="1929414" y="216343"/>
                  </a:lnTo>
                  <a:lnTo>
                    <a:pt x="1960644" y="240077"/>
                  </a:lnTo>
                  <a:lnTo>
                    <a:pt x="2014366" y="290300"/>
                  </a:lnTo>
                  <a:lnTo>
                    <a:pt x="2055796" y="343893"/>
                  </a:lnTo>
                  <a:lnTo>
                    <a:pt x="2084171" y="400490"/>
                  </a:lnTo>
                  <a:lnTo>
                    <a:pt x="2098724" y="459726"/>
                  </a:lnTo>
                  <a:lnTo>
                    <a:pt x="2100580" y="490220"/>
                  </a:lnTo>
                  <a:lnTo>
                    <a:pt x="2098724" y="520849"/>
                  </a:lnTo>
                  <a:lnTo>
                    <a:pt x="2084171" y="580327"/>
                  </a:lnTo>
                  <a:lnTo>
                    <a:pt x="2055796" y="637129"/>
                  </a:lnTo>
                  <a:lnTo>
                    <a:pt x="2014366" y="690893"/>
                  </a:lnTo>
                  <a:lnTo>
                    <a:pt x="1960644" y="741256"/>
                  </a:lnTo>
                  <a:lnTo>
                    <a:pt x="1929414" y="765049"/>
                  </a:lnTo>
                  <a:lnTo>
                    <a:pt x="1895397" y="787857"/>
                  </a:lnTo>
                  <a:lnTo>
                    <a:pt x="1858691" y="809632"/>
                  </a:lnTo>
                  <a:lnTo>
                    <a:pt x="1819389" y="830332"/>
                  </a:lnTo>
                  <a:lnTo>
                    <a:pt x="1777589" y="849909"/>
                  </a:lnTo>
                  <a:lnTo>
                    <a:pt x="1733386" y="868319"/>
                  </a:lnTo>
                  <a:lnTo>
                    <a:pt x="1686874" y="885516"/>
                  </a:lnTo>
                  <a:lnTo>
                    <a:pt x="1638151" y="901456"/>
                  </a:lnTo>
                  <a:lnTo>
                    <a:pt x="1587311" y="916093"/>
                  </a:lnTo>
                  <a:lnTo>
                    <a:pt x="1534451" y="929381"/>
                  </a:lnTo>
                  <a:lnTo>
                    <a:pt x="1479665" y="941276"/>
                  </a:lnTo>
                  <a:lnTo>
                    <a:pt x="1423049" y="951731"/>
                  </a:lnTo>
                  <a:lnTo>
                    <a:pt x="1364700" y="960703"/>
                  </a:lnTo>
                  <a:lnTo>
                    <a:pt x="1304712" y="968144"/>
                  </a:lnTo>
                  <a:lnTo>
                    <a:pt x="1243181" y="974011"/>
                  </a:lnTo>
                  <a:lnTo>
                    <a:pt x="1180204" y="978258"/>
                  </a:lnTo>
                  <a:lnTo>
                    <a:pt x="1115875" y="980839"/>
                  </a:lnTo>
                  <a:lnTo>
                    <a:pt x="1050290" y="981710"/>
                  </a:lnTo>
                  <a:lnTo>
                    <a:pt x="984704" y="980839"/>
                  </a:lnTo>
                  <a:lnTo>
                    <a:pt x="920375" y="978258"/>
                  </a:lnTo>
                  <a:lnTo>
                    <a:pt x="857398" y="974011"/>
                  </a:lnTo>
                  <a:lnTo>
                    <a:pt x="795867" y="968144"/>
                  </a:lnTo>
                  <a:lnTo>
                    <a:pt x="735879" y="960703"/>
                  </a:lnTo>
                  <a:lnTo>
                    <a:pt x="677530" y="951731"/>
                  </a:lnTo>
                  <a:lnTo>
                    <a:pt x="620914" y="941276"/>
                  </a:lnTo>
                  <a:lnTo>
                    <a:pt x="566128" y="929381"/>
                  </a:lnTo>
                  <a:lnTo>
                    <a:pt x="513268" y="916093"/>
                  </a:lnTo>
                  <a:lnTo>
                    <a:pt x="462428" y="901456"/>
                  </a:lnTo>
                  <a:lnTo>
                    <a:pt x="413705" y="885516"/>
                  </a:lnTo>
                  <a:lnTo>
                    <a:pt x="367193" y="868319"/>
                  </a:lnTo>
                  <a:lnTo>
                    <a:pt x="322990" y="849909"/>
                  </a:lnTo>
                  <a:lnTo>
                    <a:pt x="281190" y="830332"/>
                  </a:lnTo>
                  <a:lnTo>
                    <a:pt x="241888" y="809632"/>
                  </a:lnTo>
                  <a:lnTo>
                    <a:pt x="205182" y="787857"/>
                  </a:lnTo>
                  <a:lnTo>
                    <a:pt x="171165" y="765049"/>
                  </a:lnTo>
                  <a:lnTo>
                    <a:pt x="139935" y="741256"/>
                  </a:lnTo>
                  <a:lnTo>
                    <a:pt x="86213" y="690893"/>
                  </a:lnTo>
                  <a:lnTo>
                    <a:pt x="44783" y="637129"/>
                  </a:lnTo>
                  <a:lnTo>
                    <a:pt x="16408" y="580327"/>
                  </a:lnTo>
                  <a:lnTo>
                    <a:pt x="1855" y="520849"/>
                  </a:lnTo>
                  <a:lnTo>
                    <a:pt x="0" y="490220"/>
                  </a:lnTo>
                  <a:lnTo>
                    <a:pt x="1855" y="459726"/>
                  </a:lnTo>
                  <a:lnTo>
                    <a:pt x="16408" y="400490"/>
                  </a:lnTo>
                  <a:lnTo>
                    <a:pt x="44783" y="343893"/>
                  </a:lnTo>
                  <a:lnTo>
                    <a:pt x="86213" y="290300"/>
                  </a:lnTo>
                  <a:lnTo>
                    <a:pt x="139935" y="240077"/>
                  </a:lnTo>
                  <a:lnTo>
                    <a:pt x="171165" y="216343"/>
                  </a:lnTo>
                  <a:lnTo>
                    <a:pt x="205182" y="193588"/>
                  </a:lnTo>
                  <a:lnTo>
                    <a:pt x="241888" y="171859"/>
                  </a:lnTo>
                  <a:lnTo>
                    <a:pt x="281190" y="151200"/>
                  </a:lnTo>
                  <a:lnTo>
                    <a:pt x="322990" y="131658"/>
                  </a:lnTo>
                  <a:lnTo>
                    <a:pt x="367193" y="113279"/>
                  </a:lnTo>
                  <a:lnTo>
                    <a:pt x="413705" y="96107"/>
                  </a:lnTo>
                  <a:lnTo>
                    <a:pt x="462428" y="80188"/>
                  </a:lnTo>
                  <a:lnTo>
                    <a:pt x="513268" y="65569"/>
                  </a:lnTo>
                  <a:lnTo>
                    <a:pt x="566128" y="52295"/>
                  </a:lnTo>
                  <a:lnTo>
                    <a:pt x="620914" y="40411"/>
                  </a:lnTo>
                  <a:lnTo>
                    <a:pt x="677530" y="29964"/>
                  </a:lnTo>
                  <a:lnTo>
                    <a:pt x="735879" y="20998"/>
                  </a:lnTo>
                  <a:lnTo>
                    <a:pt x="795867" y="13561"/>
                  </a:lnTo>
                  <a:lnTo>
                    <a:pt x="857398" y="7696"/>
                  </a:lnTo>
                  <a:lnTo>
                    <a:pt x="920375" y="3451"/>
                  </a:lnTo>
                  <a:lnTo>
                    <a:pt x="984704" y="870"/>
                  </a:lnTo>
                  <a:lnTo>
                    <a:pt x="1050290" y="0"/>
                  </a:lnTo>
                  <a:close/>
                </a:path>
              </a:pathLst>
            </a:custGeom>
            <a:ln w="12579">
              <a:solidFill>
                <a:srgbClr val="42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8"/>
          <p:cNvSpPr txBox="1"/>
          <p:nvPr/>
        </p:nvSpPr>
        <p:spPr>
          <a:xfrm>
            <a:off x="1320213" y="277934"/>
            <a:ext cx="11137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630" marR="5080" indent="-7493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Soutien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aux </a:t>
            </a:r>
            <a:r>
              <a:rPr sz="1800" spc="-10" dirty="0">
                <a:latin typeface="Calibri"/>
                <a:cs typeface="Calibri"/>
              </a:rPr>
              <a:t>adhérents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14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9495214" y="129648"/>
            <a:ext cx="2480166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b="1" dirty="0"/>
              <a:t>Les valeurs de l’UNC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398339" y="262551"/>
            <a:ext cx="4330032" cy="400110"/>
          </a:xfrm>
          <a:prstGeom prst="rect">
            <a:avLst/>
          </a:prstGeom>
          <a:ln w="28575"/>
          <a:scene3d>
            <a:camera prst="perspectiveRelaxedModerately"/>
            <a:lightRig rig="threePt" dir="t"/>
          </a:scene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/>
              <a:t>Les veuves et orphelins de guerre</a:t>
            </a:r>
          </a:p>
        </p:txBody>
      </p:sp>
    </p:spTree>
    <p:extLst>
      <p:ext uri="{BB962C8B-B14F-4D97-AF65-F5344CB8AC3E}">
        <p14:creationId xmlns:p14="http://schemas.microsoft.com/office/powerpoint/2010/main" val="1322817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4290646" y="967154"/>
            <a:ext cx="3376246" cy="1758461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15" y="759787"/>
            <a:ext cx="2628901" cy="365869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901318" y="219808"/>
            <a:ext cx="3589444" cy="400110"/>
          </a:xfrm>
          <a:prstGeom prst="rect">
            <a:avLst/>
          </a:prstGeom>
          <a:ln w="28575"/>
          <a:scene3d>
            <a:camera prst="perspectiveRelaxedModerately"/>
            <a:lightRig rig="threePt" dir="t"/>
          </a:scene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/>
              <a:t>La communication de l’UNC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747" y="3552092"/>
            <a:ext cx="3211237" cy="235512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475" y="1380393"/>
            <a:ext cx="2788796" cy="2664068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4404133" y="1107831"/>
            <a:ext cx="29546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/>
              <a:t>Son congrès annuel</a:t>
            </a:r>
          </a:p>
          <a:p>
            <a:pPr algn="ctr"/>
            <a:r>
              <a:rPr lang="fr-FR" b="1" dirty="0"/>
              <a:t>Ses instructions</a:t>
            </a:r>
          </a:p>
          <a:p>
            <a:pPr algn="ctr"/>
            <a:r>
              <a:rPr lang="fr-FR" b="1" dirty="0"/>
              <a:t>Ses documents à thèmes</a:t>
            </a:r>
          </a:p>
          <a:p>
            <a:pPr algn="ctr"/>
            <a:r>
              <a:rPr lang="fr-FR" b="1" dirty="0"/>
              <a:t>Ses </a:t>
            </a:r>
            <a:r>
              <a:rPr lang="fr-FR" b="1" dirty="0" err="1"/>
              <a:t>PVs</a:t>
            </a:r>
            <a:r>
              <a:rPr lang="fr-FR" b="1" dirty="0"/>
              <a:t>,</a:t>
            </a:r>
          </a:p>
          <a:p>
            <a:pPr algn="ctr"/>
            <a:r>
              <a:rPr lang="fr-FR" b="1" dirty="0"/>
              <a:t>Ses parutions.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15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495214" y="129648"/>
            <a:ext cx="2480166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b="1" dirty="0"/>
              <a:t>Les valeurs de l’UNC</a:t>
            </a:r>
          </a:p>
        </p:txBody>
      </p:sp>
    </p:spTree>
    <p:extLst>
      <p:ext uri="{BB962C8B-B14F-4D97-AF65-F5344CB8AC3E}">
        <p14:creationId xmlns:p14="http://schemas.microsoft.com/office/powerpoint/2010/main" val="1482312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5" y="4394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8220808" y="180332"/>
            <a:ext cx="357020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La fédération UNC du Finistère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16</a:t>
            </a:fld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637" y="351692"/>
            <a:ext cx="6726115" cy="6028844"/>
          </a:xfrm>
          <a:prstGeom prst="ellipse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1250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9" name="Image 8" descr="Une image contenant texte, reine, clipart&#10;&#10;Description générée automatiquement">
            <a:extLst>
              <a:ext uri="{FF2B5EF4-FFF2-40B4-BE49-F238E27FC236}">
                <a16:creationId xmlns:a16="http://schemas.microsoft.com/office/drawing/2014/main" id="{5A38F3C9-11DD-41D0-954C-6D8A1B039E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595" y="518747"/>
            <a:ext cx="1646813" cy="20749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499" y="2132644"/>
            <a:ext cx="2312377" cy="41570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98940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iangle rectangle 21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/>
          <p:cNvGrpSpPr/>
          <p:nvPr/>
        </p:nvGrpSpPr>
        <p:grpSpPr>
          <a:xfrm>
            <a:off x="211015" y="914401"/>
            <a:ext cx="3976537" cy="2162908"/>
            <a:chOff x="5459506" y="1936376"/>
            <a:chExt cx="3818965" cy="1990165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5459506" y="1936376"/>
              <a:ext cx="3818965" cy="199016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5835817" y="2077380"/>
              <a:ext cx="3117135" cy="17543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Une organisation structurée :</a:t>
              </a:r>
            </a:p>
            <a:p>
              <a:pPr lvl="1"/>
              <a:r>
                <a:rPr lang="fr-FR" dirty="0"/>
                <a:t>Un conseil départemental,</a:t>
              </a:r>
            </a:p>
            <a:p>
              <a:pPr lvl="1"/>
              <a:r>
                <a:rPr lang="fr-FR" dirty="0"/>
                <a:t>Un bureau départemental,</a:t>
              </a:r>
            </a:p>
            <a:p>
              <a:pPr lvl="1"/>
              <a:r>
                <a:rPr lang="fr-FR" dirty="0"/>
                <a:t>Des commissions,</a:t>
              </a:r>
            </a:p>
            <a:p>
              <a:pPr lvl="1"/>
              <a:r>
                <a:rPr lang="fr-FR" dirty="0"/>
                <a:t>Un secrétariat,</a:t>
              </a:r>
            </a:p>
            <a:p>
              <a:pPr lvl="1"/>
              <a:r>
                <a:rPr lang="fr-FR" dirty="0"/>
                <a:t>Un bureau financier.</a:t>
              </a:r>
            </a:p>
          </p:txBody>
        </p:sp>
      </p:grpSp>
      <p:sp>
        <p:nvSpPr>
          <p:cNvPr id="16" name="ZoneTexte 15"/>
          <p:cNvSpPr txBox="1"/>
          <p:nvPr/>
        </p:nvSpPr>
        <p:spPr>
          <a:xfrm>
            <a:off x="8721969" y="3199549"/>
            <a:ext cx="31798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Un siège Départemental</a:t>
            </a:r>
          </a:p>
          <a:p>
            <a:pPr lvl="1"/>
            <a:r>
              <a:rPr lang="fr-FR" sz="1200" dirty="0"/>
              <a:t>8 Rue du Rempart</a:t>
            </a:r>
            <a:br>
              <a:rPr lang="fr-FR" sz="1200" dirty="0"/>
            </a:br>
            <a:r>
              <a:rPr lang="fr-FR" sz="1200" dirty="0"/>
              <a:t>29200 Brest</a:t>
            </a:r>
          </a:p>
          <a:p>
            <a:pPr algn="ctr"/>
            <a:r>
              <a:rPr lang="fr-FR" sz="1200" dirty="0"/>
              <a:t>Email: unc29@wanadoo.fr</a:t>
            </a:r>
            <a:br>
              <a:rPr lang="fr-FR" sz="1200" dirty="0"/>
            </a:br>
            <a:r>
              <a:rPr lang="fr-FR" sz="1200" dirty="0"/>
              <a:t>Téléphone : 02 98 05 60 21</a:t>
            </a:r>
          </a:p>
          <a:p>
            <a:pPr algn="ctr"/>
            <a:r>
              <a:rPr lang="fr-FR" sz="1200" dirty="0"/>
              <a:t>Horaires d'ouverture au public : </a:t>
            </a:r>
          </a:p>
          <a:p>
            <a:pPr algn="ctr"/>
            <a:r>
              <a:rPr lang="fr-FR" sz="1200" dirty="0"/>
              <a:t>Lundi, Mardi et Jeudi : de 9h00 à 15h30 </a:t>
            </a:r>
          </a:p>
          <a:p>
            <a:pPr algn="ctr"/>
            <a:r>
              <a:rPr lang="fr-FR" sz="1200" dirty="0"/>
              <a:t>Mercredi : de 9h00 à 14h00 </a:t>
            </a:r>
          </a:p>
          <a:p>
            <a:pPr algn="ctr"/>
            <a:r>
              <a:rPr lang="fr-FR" sz="1200" dirty="0"/>
              <a:t>Vendredi : de 9h00 à 12h00 </a:t>
            </a:r>
          </a:p>
          <a:p>
            <a:endParaRPr lang="fr-FR" sz="1200" dirty="0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448" y="545123"/>
            <a:ext cx="3511152" cy="20845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Ellipse 7"/>
          <p:cNvSpPr/>
          <p:nvPr/>
        </p:nvSpPr>
        <p:spPr>
          <a:xfrm>
            <a:off x="4950070" y="1736222"/>
            <a:ext cx="2725616" cy="659423"/>
          </a:xfrm>
          <a:prstGeom prst="ellips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12 Secteurs</a:t>
            </a:r>
          </a:p>
        </p:txBody>
      </p:sp>
      <p:sp>
        <p:nvSpPr>
          <p:cNvPr id="19" name="Ellipse 18"/>
          <p:cNvSpPr/>
          <p:nvPr/>
        </p:nvSpPr>
        <p:spPr>
          <a:xfrm>
            <a:off x="4994892" y="2672515"/>
            <a:ext cx="2724754" cy="65942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83 Associations Locales</a:t>
            </a:r>
          </a:p>
        </p:txBody>
      </p:sp>
      <p:sp>
        <p:nvSpPr>
          <p:cNvPr id="20" name="Ellipse 19"/>
          <p:cNvSpPr/>
          <p:nvPr/>
        </p:nvSpPr>
        <p:spPr>
          <a:xfrm>
            <a:off x="5105402" y="3613983"/>
            <a:ext cx="2631830" cy="659423"/>
          </a:xfrm>
          <a:prstGeom prst="ellipse">
            <a:avLst/>
          </a:prstGeom>
          <a:solidFill>
            <a:srgbClr val="FB4335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3452 adhérents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8590085" y="3050931"/>
            <a:ext cx="3107649" cy="22860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8862646" y="2628900"/>
            <a:ext cx="2437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Un siège départemental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440115" y="404446"/>
            <a:ext cx="2989921" cy="400110"/>
          </a:xfrm>
          <a:prstGeom prst="rect">
            <a:avLst/>
          </a:prstGeom>
          <a:ln w="28575"/>
          <a:scene3d>
            <a:camera prst="perspectiveRelaxedModerately"/>
            <a:lightRig rig="threePt" dir="t"/>
          </a:scene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/>
              <a:t>Organisation et bureau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19805" y="3244360"/>
            <a:ext cx="4378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0070C0"/>
                </a:solidFill>
              </a:rPr>
              <a:t>Une communication permanente et un bureau à l’écoute de ses membres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081455" y="6137030"/>
            <a:ext cx="18678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i="1" dirty="0"/>
              <a:t>Une Gazette mensuelle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5029200" y="4870938"/>
            <a:ext cx="3191607" cy="954107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b="1" i="1" dirty="0">
                <a:ln>
                  <a:solidFill>
                    <a:srgbClr val="00B050"/>
                  </a:solidFill>
                </a:ln>
              </a:rPr>
              <a:t>Son AG, </a:t>
            </a:r>
          </a:p>
          <a:p>
            <a:pPr algn="ctr"/>
            <a:r>
              <a:rPr lang="fr-FR" sz="1400" b="1" i="1" dirty="0">
                <a:ln>
                  <a:solidFill>
                    <a:srgbClr val="00B050"/>
                  </a:solidFill>
                </a:ln>
              </a:rPr>
              <a:t>Ses réunions départementales, </a:t>
            </a:r>
          </a:p>
          <a:p>
            <a:pPr algn="ctr"/>
            <a:r>
              <a:rPr lang="fr-FR" sz="1400" b="1" i="1" dirty="0">
                <a:ln>
                  <a:solidFill>
                    <a:srgbClr val="00B050"/>
                  </a:solidFill>
                </a:ln>
              </a:rPr>
              <a:t>Ses réunions d’échanges,</a:t>
            </a:r>
          </a:p>
          <a:p>
            <a:pPr algn="ctr"/>
            <a:r>
              <a:rPr lang="fr-FR" sz="1400" b="1" i="1" dirty="0">
                <a:ln>
                  <a:solidFill>
                    <a:srgbClr val="00B050"/>
                  </a:solidFill>
                </a:ln>
              </a:rPr>
              <a:t>Ses procès-verbaux.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17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8220808" y="180332"/>
            <a:ext cx="357020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La fédération UNC du Finistère</a:t>
            </a:r>
          </a:p>
        </p:txBody>
      </p:sp>
      <p:sp>
        <p:nvSpPr>
          <p:cNvPr id="24" name="Triangle rectangle 23"/>
          <p:cNvSpPr/>
          <p:nvPr/>
        </p:nvSpPr>
        <p:spPr>
          <a:xfrm rot="5400000">
            <a:off x="-4395" y="4394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D818EDD-1731-FF4D-1839-1EAE6C162F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71" y="3932830"/>
            <a:ext cx="1598913" cy="22617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969AF91-2213-B96B-014C-C9631620B8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545" y="3975385"/>
            <a:ext cx="1551744" cy="219397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80597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arte&#10;&#10;Description générée automatiquement">
            <a:extLst>
              <a:ext uri="{FF2B5EF4-FFF2-40B4-BE49-F238E27FC236}">
                <a16:creationId xmlns:a16="http://schemas.microsoft.com/office/drawing/2014/main" id="{9779D4FF-0400-4256-B227-3FCECDCE53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809" y="1969476"/>
            <a:ext cx="3510064" cy="3652539"/>
          </a:xfrm>
          <a:prstGeom prst="rect">
            <a:avLst/>
          </a:prstGeom>
        </p:spPr>
      </p:pic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88C7399-2437-4D98-8FE3-114401C512B6}"/>
              </a:ext>
            </a:extLst>
          </p:cNvPr>
          <p:cNvSpPr txBox="1"/>
          <p:nvPr/>
        </p:nvSpPr>
        <p:spPr>
          <a:xfrm>
            <a:off x="8150469" y="756171"/>
            <a:ext cx="3776483" cy="5262979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fr-FR" sz="1400" b="1" u="sng" dirty="0">
                <a:latin typeface="Comic Sans MS" panose="030F0702030302020204" pitchFamily="66" charset="0"/>
              </a:rPr>
              <a:t>Secteur 7</a:t>
            </a:r>
            <a:r>
              <a:rPr lang="fr-FR" sz="1400" b="1" dirty="0">
                <a:latin typeface="Comic Sans MS" panose="030F0702030302020204" pitchFamily="66" charset="0"/>
              </a:rPr>
              <a:t>: Cléder, Plouescat, Plounévez-Lochrist Lanhouarneau, Plouzévédé, Saint-Vougay, Tréflaouénan, Tréflez</a:t>
            </a:r>
          </a:p>
          <a:p>
            <a:endParaRPr lang="fr-FR" sz="1400" b="1" dirty="0">
              <a:latin typeface="Comic Sans MS" panose="030F0702030302020204" pitchFamily="66" charset="0"/>
            </a:endParaRPr>
          </a:p>
          <a:p>
            <a:r>
              <a:rPr lang="fr-FR" sz="1400" b="1" u="sng" dirty="0">
                <a:latin typeface="Comic Sans MS" panose="030F0702030302020204" pitchFamily="66" charset="0"/>
              </a:rPr>
              <a:t>Secteur 8</a:t>
            </a:r>
            <a:r>
              <a:rPr lang="fr-FR" sz="1400" b="1" dirty="0">
                <a:latin typeface="Comic Sans MS" panose="030F0702030302020204" pitchFamily="66" charset="0"/>
              </a:rPr>
              <a:t>:Ile de Batz, Roscoff, </a:t>
            </a:r>
            <a:r>
              <a:rPr lang="fr-FR" sz="1400" b="1" dirty="0" err="1">
                <a:latin typeface="Comic Sans MS" panose="030F0702030302020204" pitchFamily="66" charset="0"/>
              </a:rPr>
              <a:t>Saint-Pol</a:t>
            </a:r>
            <a:r>
              <a:rPr lang="fr-FR" sz="1400" b="1" dirty="0">
                <a:latin typeface="Comic Sans MS" panose="030F0702030302020204" pitchFamily="66" charset="0"/>
              </a:rPr>
              <a:t> de Léon, Saint-Thégonnec, </a:t>
            </a:r>
            <a:r>
              <a:rPr lang="fr-FR" sz="1400" b="1" dirty="0" err="1">
                <a:latin typeface="Comic Sans MS" panose="030F0702030302020204" pitchFamily="66" charset="0"/>
              </a:rPr>
              <a:t>Santec</a:t>
            </a:r>
            <a:endParaRPr lang="fr-FR" sz="1400" b="1" dirty="0">
              <a:latin typeface="Comic Sans MS" panose="030F0702030302020204" pitchFamily="66" charset="0"/>
            </a:endParaRPr>
          </a:p>
          <a:p>
            <a:endParaRPr lang="fr-FR" sz="1400" b="1" u="sng" dirty="0">
              <a:latin typeface="Comic Sans MS" panose="030F0702030302020204" pitchFamily="66" charset="0"/>
            </a:endParaRPr>
          </a:p>
          <a:p>
            <a:r>
              <a:rPr lang="fr-FR" sz="1400" b="1" u="sng" dirty="0">
                <a:latin typeface="Comic Sans MS" panose="030F0702030302020204" pitchFamily="66" charset="0"/>
              </a:rPr>
              <a:t>Secteur 9</a:t>
            </a:r>
            <a:r>
              <a:rPr lang="fr-FR" sz="1400" b="1" dirty="0">
                <a:latin typeface="Comic Sans MS" panose="030F0702030302020204" pitchFamily="66" charset="0"/>
              </a:rPr>
              <a:t>:Briec, Pays de Quimper, </a:t>
            </a:r>
            <a:r>
              <a:rPr lang="fr-FR" sz="1400" b="1" dirty="0" err="1">
                <a:latin typeface="Comic Sans MS" panose="030F0702030302020204" pitchFamily="66" charset="0"/>
              </a:rPr>
              <a:t>Plonéour-Lanvern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Plozévet</a:t>
            </a:r>
            <a:endParaRPr lang="fr-FR" sz="1400" b="1" dirty="0">
              <a:latin typeface="Comic Sans MS" panose="030F0702030302020204" pitchFamily="66" charset="0"/>
            </a:endParaRPr>
          </a:p>
          <a:p>
            <a:endParaRPr lang="fr-FR" sz="1400" b="1" dirty="0">
              <a:latin typeface="Comic Sans MS" panose="030F0702030302020204" pitchFamily="66" charset="0"/>
            </a:endParaRPr>
          </a:p>
          <a:p>
            <a:r>
              <a:rPr lang="fr-FR" sz="1400" b="1" u="sng" dirty="0">
                <a:latin typeface="Comic Sans MS" panose="030F0702030302020204" pitchFamily="66" charset="0"/>
              </a:rPr>
              <a:t>Secteur 10</a:t>
            </a:r>
            <a:r>
              <a:rPr lang="fr-FR" sz="1400" b="1" dirty="0">
                <a:latin typeface="Comic Sans MS" panose="030F0702030302020204" pitchFamily="66" charset="0"/>
              </a:rPr>
              <a:t>:Concarneau, Elliant, Pont-Aven </a:t>
            </a:r>
            <a:r>
              <a:rPr lang="fr-FR" sz="1400" b="1" dirty="0" err="1">
                <a:latin typeface="Comic Sans MS" panose="030F0702030302020204" pitchFamily="66" charset="0"/>
              </a:rPr>
              <a:t>Nizon</a:t>
            </a:r>
            <a:r>
              <a:rPr lang="fr-FR" sz="1400" b="1" dirty="0">
                <a:latin typeface="Comic Sans MS" panose="030F0702030302020204" pitchFamily="66" charset="0"/>
              </a:rPr>
              <a:t>, Rosporden, Saint-Thurien, </a:t>
            </a:r>
            <a:r>
              <a:rPr lang="fr-FR" sz="1400" b="1" dirty="0" err="1">
                <a:latin typeface="Comic Sans MS" panose="030F0702030302020204" pitchFamily="66" charset="0"/>
              </a:rPr>
              <a:t>Saint-Yvi</a:t>
            </a:r>
            <a:r>
              <a:rPr lang="fr-FR" sz="1400" b="1" dirty="0">
                <a:latin typeface="Comic Sans MS" panose="030F0702030302020204" pitchFamily="66" charset="0"/>
              </a:rPr>
              <a:t>, Scaër</a:t>
            </a:r>
          </a:p>
          <a:p>
            <a:endParaRPr lang="fr-FR" sz="1400" b="1" dirty="0">
              <a:latin typeface="Comic Sans MS" panose="030F0702030302020204" pitchFamily="66" charset="0"/>
            </a:endParaRPr>
          </a:p>
          <a:p>
            <a:r>
              <a:rPr lang="fr-FR" sz="1400" b="1" u="sng" dirty="0">
                <a:latin typeface="Comic Sans MS" panose="030F0702030302020204" pitchFamily="66" charset="0"/>
              </a:rPr>
              <a:t>Secteur 11</a:t>
            </a:r>
            <a:r>
              <a:rPr lang="fr-FR" sz="1400" b="1" dirty="0">
                <a:latin typeface="Comic Sans MS" panose="030F0702030302020204" pitchFamily="66" charset="0"/>
              </a:rPr>
              <a:t>:Bannalec, Clohars-Carnoët, </a:t>
            </a:r>
            <a:r>
              <a:rPr lang="fr-FR" sz="1400" b="1" dirty="0" err="1">
                <a:latin typeface="Comic Sans MS" panose="030F0702030302020204" pitchFamily="66" charset="0"/>
              </a:rPr>
              <a:t>Guilligomarc’h</a:t>
            </a:r>
            <a:r>
              <a:rPr lang="fr-FR" sz="1400" b="1" dirty="0">
                <a:latin typeface="Comic Sans MS" panose="030F0702030302020204" pitchFamily="66" charset="0"/>
              </a:rPr>
              <a:t>, Le Trévoux, </a:t>
            </a:r>
            <a:r>
              <a:rPr lang="fr-FR" sz="1400" b="1" dirty="0" err="1">
                <a:latin typeface="Comic Sans MS" panose="030F0702030302020204" pitchFamily="66" charset="0"/>
              </a:rPr>
              <a:t>Mellac</a:t>
            </a:r>
            <a:r>
              <a:rPr lang="fr-FR" sz="1400" b="1" dirty="0">
                <a:latin typeface="Comic Sans MS" panose="030F0702030302020204" pitchFamily="66" charset="0"/>
              </a:rPr>
              <a:t>, Moëlan-sur-Mer, Quimperlé, </a:t>
            </a:r>
            <a:r>
              <a:rPr lang="fr-FR" sz="1400" b="1" dirty="0" err="1">
                <a:latin typeface="Comic Sans MS" panose="030F0702030302020204" pitchFamily="66" charset="0"/>
              </a:rPr>
              <a:t>Riec-sur-Bélon</a:t>
            </a:r>
            <a:endParaRPr lang="fr-FR" sz="1400" b="1" dirty="0">
              <a:latin typeface="Comic Sans MS" panose="030F0702030302020204" pitchFamily="66" charset="0"/>
            </a:endParaRPr>
          </a:p>
          <a:p>
            <a:endParaRPr lang="fr-FR" sz="1400" b="1" dirty="0">
              <a:latin typeface="Comic Sans MS" panose="030F0702030302020204" pitchFamily="66" charset="0"/>
            </a:endParaRPr>
          </a:p>
          <a:p>
            <a:r>
              <a:rPr lang="fr-FR" sz="1400" b="1" u="sng" dirty="0">
                <a:latin typeface="Comic Sans MS" panose="030F0702030302020204" pitchFamily="66" charset="0"/>
              </a:rPr>
              <a:t>Secteur 12</a:t>
            </a:r>
            <a:r>
              <a:rPr lang="fr-FR" sz="1400" b="1" dirty="0">
                <a:latin typeface="Comic Sans MS" panose="030F0702030302020204" pitchFamily="66" charset="0"/>
              </a:rPr>
              <a:t>:Bodilis, Landerneau, Landivisiau, Le </a:t>
            </a:r>
            <a:r>
              <a:rPr lang="fr-FR" sz="1400" b="1" dirty="0" err="1">
                <a:latin typeface="Comic Sans MS" panose="030F0702030302020204" pitchFamily="66" charset="0"/>
              </a:rPr>
              <a:t>Tréhou</a:t>
            </a:r>
            <a:r>
              <a:rPr lang="fr-FR" sz="1400" b="1" dirty="0">
                <a:latin typeface="Comic Sans MS" panose="030F0702030302020204" pitchFamily="66" charset="0"/>
              </a:rPr>
              <a:t> Saint-Eloy, Plateau de </a:t>
            </a:r>
            <a:r>
              <a:rPr lang="fr-FR" sz="1400" b="1" dirty="0" err="1">
                <a:latin typeface="Comic Sans MS" panose="030F0702030302020204" pitchFamily="66" charset="0"/>
              </a:rPr>
              <a:t>Ploudiry</a:t>
            </a:r>
            <a:r>
              <a:rPr lang="fr-FR" sz="1400" b="1" dirty="0">
                <a:latin typeface="Comic Sans MS" panose="030F0702030302020204" pitchFamily="66" charset="0"/>
              </a:rPr>
              <a:t> La Martyre </a:t>
            </a:r>
            <a:r>
              <a:rPr lang="fr-FR" sz="1400" b="1" dirty="0" err="1">
                <a:latin typeface="Comic Sans MS" panose="030F0702030302020204" pitchFamily="66" charset="0"/>
              </a:rPr>
              <a:t>Tréflénévez</a:t>
            </a:r>
            <a:r>
              <a:rPr lang="fr-FR" sz="1400" b="1" dirty="0">
                <a:latin typeface="Comic Sans MS" panose="030F0702030302020204" pitchFamily="66" charset="0"/>
              </a:rPr>
              <a:t> </a:t>
            </a:r>
            <a:r>
              <a:rPr lang="fr-FR" sz="1400" b="1" dirty="0" err="1">
                <a:latin typeface="Comic Sans MS" panose="030F0702030302020204" pitchFamily="66" charset="0"/>
              </a:rPr>
              <a:t>Loc-Éguiner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Plouédern</a:t>
            </a:r>
            <a:r>
              <a:rPr lang="fr-FR" sz="1400" b="1" dirty="0">
                <a:latin typeface="Comic Sans MS" panose="030F0702030302020204" pitchFamily="66" charset="0"/>
              </a:rPr>
              <a:t>, Saint-Servais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286219" y="131884"/>
            <a:ext cx="1752403" cy="400110"/>
          </a:xfrm>
          <a:prstGeom prst="rect">
            <a:avLst/>
          </a:prstGeom>
          <a:ln w="28575"/>
          <a:scene3d>
            <a:camera prst="perspectiveRelaxedModerately"/>
            <a:lightRig rig="threePt" dir="t"/>
          </a:scene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defPPr>
              <a:defRPr lang="fr-FR"/>
            </a:defPPr>
            <a:lvl1pPr algn="ctr">
              <a:defRPr sz="2000" b="1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/>
              <a:t>Les secteurs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18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8220808" y="180332"/>
            <a:ext cx="357020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La fédération UNC du Finistère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6F19EFF-25C0-4128-BA6E-B8266003CCEB}"/>
              </a:ext>
            </a:extLst>
          </p:cNvPr>
          <p:cNvSpPr txBox="1"/>
          <p:nvPr/>
        </p:nvSpPr>
        <p:spPr>
          <a:xfrm>
            <a:off x="703386" y="615461"/>
            <a:ext cx="4739054" cy="5262979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fr-FR" sz="1400" b="1" u="sng" dirty="0">
                <a:latin typeface="Comic Sans MS" panose="030F0702030302020204" pitchFamily="66" charset="0"/>
              </a:rPr>
              <a:t>Secteur 1</a:t>
            </a:r>
            <a:r>
              <a:rPr lang="fr-FR" sz="1400" b="1" dirty="0">
                <a:latin typeface="Comic Sans MS" panose="030F0702030302020204" pitchFamily="66" charset="0"/>
              </a:rPr>
              <a:t>: Grand Brest, Guipavas/Le </a:t>
            </a:r>
            <a:r>
              <a:rPr lang="fr-FR" sz="1400" b="1" dirty="0" err="1">
                <a:latin typeface="Comic Sans MS" panose="030F0702030302020204" pitchFamily="66" charset="0"/>
              </a:rPr>
              <a:t>Relecq-Kerhuon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Gouesnou</a:t>
            </a:r>
            <a:r>
              <a:rPr lang="fr-FR" sz="1400" b="1" dirty="0">
                <a:latin typeface="Comic Sans MS" panose="030F0702030302020204" pitchFamily="66" charset="0"/>
              </a:rPr>
              <a:t>, La Forest-Landerneau, Plougastel-Daoulas, Saint-</a:t>
            </a:r>
            <a:r>
              <a:rPr lang="fr-FR" sz="1400" b="1" dirty="0" err="1">
                <a:latin typeface="Comic Sans MS" panose="030F0702030302020204" pitchFamily="66" charset="0"/>
              </a:rPr>
              <a:t>Divy</a:t>
            </a:r>
            <a:r>
              <a:rPr lang="fr-FR" sz="1400" b="1" dirty="0">
                <a:latin typeface="Comic Sans MS" panose="030F0702030302020204" pitchFamily="66" charset="0"/>
              </a:rPr>
              <a:t>, Saint-</a:t>
            </a:r>
            <a:r>
              <a:rPr lang="fr-FR" sz="1400" b="1" dirty="0" err="1">
                <a:latin typeface="Comic Sans MS" panose="030F0702030302020204" pitchFamily="66" charset="0"/>
              </a:rPr>
              <a:t>Thonan</a:t>
            </a:r>
            <a:endParaRPr lang="fr-FR" sz="1400" b="1" dirty="0">
              <a:latin typeface="Comic Sans MS" panose="030F0702030302020204" pitchFamily="66" charset="0"/>
            </a:endParaRPr>
          </a:p>
          <a:p>
            <a:endParaRPr lang="fr-FR" sz="1400" b="1" dirty="0">
              <a:latin typeface="Comic Sans MS" panose="030F0702030302020204" pitchFamily="66" charset="0"/>
            </a:endParaRPr>
          </a:p>
          <a:p>
            <a:r>
              <a:rPr lang="fr-FR" sz="1400" b="1" u="sng" dirty="0">
                <a:latin typeface="Comic Sans MS" panose="030F0702030302020204" pitchFamily="66" charset="0"/>
              </a:rPr>
              <a:t>Secteur 2</a:t>
            </a:r>
            <a:r>
              <a:rPr lang="fr-FR" sz="1400" b="1" dirty="0">
                <a:latin typeface="Comic Sans MS" panose="030F0702030302020204" pitchFamily="66" charset="0"/>
              </a:rPr>
              <a:t>: Crozon, </a:t>
            </a:r>
            <a:r>
              <a:rPr lang="fr-FR" sz="1400" b="1" dirty="0" err="1">
                <a:latin typeface="Comic Sans MS" panose="030F0702030302020204" pitchFamily="66" charset="0"/>
              </a:rPr>
              <a:t>Dirinon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Hanvec</a:t>
            </a:r>
            <a:r>
              <a:rPr lang="fr-FR" sz="1400" b="1" dirty="0">
                <a:latin typeface="Comic Sans MS" panose="030F0702030302020204" pitchFamily="66" charset="0"/>
              </a:rPr>
              <a:t>, l’Hôpital- </a:t>
            </a:r>
            <a:r>
              <a:rPr lang="fr-FR" sz="1400" b="1" dirty="0" err="1">
                <a:latin typeface="Comic Sans MS" panose="030F0702030302020204" pitchFamily="66" charset="0"/>
              </a:rPr>
              <a:t>Camfrout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Irvillac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Loperhet</a:t>
            </a:r>
            <a:endParaRPr lang="fr-FR" sz="1400" b="1" dirty="0">
              <a:latin typeface="Comic Sans MS" panose="030F0702030302020204" pitchFamily="66" charset="0"/>
            </a:endParaRPr>
          </a:p>
          <a:p>
            <a:endParaRPr lang="fr-FR" sz="1400" b="1" u="sng" dirty="0">
              <a:latin typeface="Comic Sans MS" panose="030F0702030302020204" pitchFamily="66" charset="0"/>
            </a:endParaRPr>
          </a:p>
          <a:p>
            <a:r>
              <a:rPr lang="fr-FR" sz="1400" b="1" u="sng" dirty="0">
                <a:latin typeface="Comic Sans MS" panose="030F0702030302020204" pitchFamily="66" charset="0"/>
              </a:rPr>
              <a:t>Secteur 3</a:t>
            </a:r>
            <a:r>
              <a:rPr lang="fr-FR" sz="1400" b="1" dirty="0">
                <a:latin typeface="Comic Sans MS" panose="030F0702030302020204" pitchFamily="66" charset="0"/>
              </a:rPr>
              <a:t>:Lampaul-Plouarzel, </a:t>
            </a:r>
            <a:r>
              <a:rPr lang="fr-FR" sz="1400" b="1" dirty="0" err="1">
                <a:latin typeface="Comic Sans MS" panose="030F0702030302020204" pitchFamily="66" charset="0"/>
              </a:rPr>
              <a:t>Lanrivoaré</a:t>
            </a:r>
            <a:r>
              <a:rPr lang="fr-FR" sz="1400" b="1" dirty="0">
                <a:latin typeface="Comic Sans MS" panose="030F0702030302020204" pitchFamily="66" charset="0"/>
              </a:rPr>
              <a:t>, Le Conquet </a:t>
            </a:r>
            <a:r>
              <a:rPr lang="fr-FR" sz="1400" b="1" dirty="0" err="1">
                <a:latin typeface="Comic Sans MS" panose="030F0702030302020204" pitchFamily="66" charset="0"/>
              </a:rPr>
              <a:t>Trébabu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Locmaria</a:t>
            </a:r>
            <a:r>
              <a:rPr lang="fr-FR" sz="1400" b="1" dirty="0">
                <a:latin typeface="Comic Sans MS" panose="030F0702030302020204" pitchFamily="66" charset="0"/>
              </a:rPr>
              <a:t>-Plouzané, </a:t>
            </a:r>
            <a:r>
              <a:rPr lang="fr-FR" sz="1400" b="1" dirty="0" err="1">
                <a:latin typeface="Comic Sans MS" panose="030F0702030302020204" pitchFamily="66" charset="0"/>
              </a:rPr>
              <a:t>Milizac-Guipronvel</a:t>
            </a:r>
            <a:r>
              <a:rPr lang="fr-FR" sz="1400" b="1" dirty="0">
                <a:latin typeface="Comic Sans MS" panose="030F0702030302020204" pitchFamily="66" charset="0"/>
              </a:rPr>
              <a:t>, Ouessant, </a:t>
            </a:r>
            <a:r>
              <a:rPr lang="fr-FR" sz="1400" b="1" dirty="0" err="1">
                <a:latin typeface="Comic Sans MS" panose="030F0702030302020204" pitchFamily="66" charset="0"/>
              </a:rPr>
              <a:t>Plouarzel</a:t>
            </a:r>
            <a:r>
              <a:rPr lang="fr-FR" sz="1400" b="1" dirty="0">
                <a:latin typeface="Comic Sans MS" panose="030F0702030302020204" pitchFamily="66" charset="0"/>
              </a:rPr>
              <a:t> </a:t>
            </a:r>
            <a:r>
              <a:rPr lang="fr-FR" sz="1400" b="1" dirty="0" err="1">
                <a:latin typeface="Comic Sans MS" panose="030F0702030302020204" pitchFamily="66" charset="0"/>
              </a:rPr>
              <a:t>Ploumoguer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Plougonvelin</a:t>
            </a:r>
            <a:r>
              <a:rPr lang="fr-FR" sz="1400" b="1" dirty="0">
                <a:latin typeface="Comic Sans MS" panose="030F0702030302020204" pitchFamily="66" charset="0"/>
              </a:rPr>
              <a:t>, Saint-Renan</a:t>
            </a:r>
          </a:p>
          <a:p>
            <a:endParaRPr lang="fr-FR" sz="1400" b="1" dirty="0">
              <a:latin typeface="Comic Sans MS" panose="030F0702030302020204" pitchFamily="66" charset="0"/>
            </a:endParaRPr>
          </a:p>
          <a:p>
            <a:r>
              <a:rPr lang="fr-FR" sz="1400" b="1" u="sng" dirty="0">
                <a:latin typeface="Comic Sans MS" panose="030F0702030302020204" pitchFamily="66" charset="0"/>
              </a:rPr>
              <a:t>Secteur 4</a:t>
            </a:r>
            <a:r>
              <a:rPr lang="fr-FR" sz="1400" b="1" dirty="0">
                <a:latin typeface="Comic Sans MS" panose="030F0702030302020204" pitchFamily="66" charset="0"/>
              </a:rPr>
              <a:t>:Brélès </a:t>
            </a:r>
            <a:r>
              <a:rPr lang="fr-FR" sz="1400" b="1" dirty="0" err="1">
                <a:latin typeface="Comic Sans MS" panose="030F0702030302020204" pitchFamily="66" charset="0"/>
              </a:rPr>
              <a:t>Plourin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Landéda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Landunvez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Lanildut</a:t>
            </a:r>
            <a:r>
              <a:rPr lang="fr-FR" sz="1400" b="1" dirty="0">
                <a:latin typeface="Comic Sans MS" panose="030F0702030302020204" pitchFamily="66" charset="0"/>
              </a:rPr>
              <a:t>, Lannilis </a:t>
            </a:r>
            <a:r>
              <a:rPr lang="fr-FR" sz="1400" b="1" dirty="0" err="1">
                <a:latin typeface="Comic Sans MS" panose="030F0702030302020204" pitchFamily="66" charset="0"/>
              </a:rPr>
              <a:t>Tréglonou</a:t>
            </a:r>
            <a:r>
              <a:rPr lang="fr-FR" sz="1400" b="1" dirty="0">
                <a:latin typeface="Comic Sans MS" panose="030F0702030302020204" pitchFamily="66" charset="0"/>
              </a:rPr>
              <a:t>, Ploudalmézeau Portsall, Plouguerneau, </a:t>
            </a:r>
            <a:r>
              <a:rPr lang="fr-FR" sz="1400" b="1" dirty="0" err="1">
                <a:latin typeface="Comic Sans MS" panose="030F0702030302020204" pitchFamily="66" charset="0"/>
              </a:rPr>
              <a:t>Plouguin</a:t>
            </a:r>
            <a:r>
              <a:rPr lang="fr-FR" sz="1400" b="1" dirty="0">
                <a:latin typeface="Comic Sans MS" panose="030F0702030302020204" pitchFamily="66" charset="0"/>
              </a:rPr>
              <a:t> </a:t>
            </a:r>
            <a:r>
              <a:rPr lang="fr-FR" sz="1400" b="1" dirty="0" err="1">
                <a:latin typeface="Comic Sans MS" panose="030F0702030302020204" pitchFamily="66" charset="0"/>
              </a:rPr>
              <a:t>Tréouergat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Porspoder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Saint-Pabu</a:t>
            </a:r>
            <a:r>
              <a:rPr lang="fr-FR" sz="1400" b="1" dirty="0">
                <a:latin typeface="Comic Sans MS" panose="030F0702030302020204" pitchFamily="66" charset="0"/>
              </a:rPr>
              <a:t> </a:t>
            </a:r>
            <a:r>
              <a:rPr lang="fr-FR" sz="1400" b="1" dirty="0" err="1">
                <a:latin typeface="Comic Sans MS" panose="030F0702030302020204" pitchFamily="66" charset="0"/>
              </a:rPr>
              <a:t>Lampaul</a:t>
            </a:r>
            <a:r>
              <a:rPr lang="fr-FR" sz="1400" b="1" dirty="0">
                <a:latin typeface="Comic Sans MS" panose="030F0702030302020204" pitchFamily="66" charset="0"/>
              </a:rPr>
              <a:t>-Ploudalmézeau</a:t>
            </a:r>
          </a:p>
          <a:p>
            <a:endParaRPr lang="fr-FR" sz="1400" b="1" dirty="0">
              <a:latin typeface="Comic Sans MS" panose="030F0702030302020204" pitchFamily="66" charset="0"/>
            </a:endParaRPr>
          </a:p>
          <a:p>
            <a:r>
              <a:rPr lang="fr-FR" sz="1400" b="1" u="sng" dirty="0">
                <a:latin typeface="Comic Sans MS" panose="030F0702030302020204" pitchFamily="66" charset="0"/>
              </a:rPr>
              <a:t>Secteur 5</a:t>
            </a:r>
            <a:r>
              <a:rPr lang="fr-FR" sz="1400" b="1" dirty="0">
                <a:latin typeface="Comic Sans MS" panose="030F0702030302020204" pitchFamily="66" charset="0"/>
              </a:rPr>
              <a:t>:Bourg-Blanc Coat-Méal, Le Drennec Kersaint-Plabennec, Plabennec et l’Aber, Plouvien</a:t>
            </a:r>
          </a:p>
          <a:p>
            <a:endParaRPr lang="fr-FR" sz="1400" b="1" dirty="0">
              <a:latin typeface="Comic Sans MS" panose="030F0702030302020204" pitchFamily="66" charset="0"/>
            </a:endParaRPr>
          </a:p>
          <a:p>
            <a:r>
              <a:rPr lang="fr-FR" sz="1400" b="1" u="sng" dirty="0">
                <a:latin typeface="Comic Sans MS" panose="030F0702030302020204" pitchFamily="66" charset="0"/>
              </a:rPr>
              <a:t>Secteur 6</a:t>
            </a:r>
            <a:r>
              <a:rPr lang="fr-FR" sz="1400" b="1" dirty="0">
                <a:latin typeface="Comic Sans MS" panose="030F0702030302020204" pitchFamily="66" charset="0"/>
              </a:rPr>
              <a:t>:Guissény, </a:t>
            </a:r>
            <a:r>
              <a:rPr lang="fr-FR" sz="1400" b="1" dirty="0" err="1">
                <a:latin typeface="Comic Sans MS" panose="030F0702030302020204" pitchFamily="66" charset="0"/>
              </a:rPr>
              <a:t>Kerlouan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Kernouës</a:t>
            </a:r>
            <a:r>
              <a:rPr lang="fr-FR" sz="1400" b="1" dirty="0">
                <a:latin typeface="Comic Sans MS" panose="030F0702030302020204" pitchFamily="66" charset="0"/>
              </a:rPr>
              <a:t>, Le Folgoët, </a:t>
            </a:r>
            <a:r>
              <a:rPr lang="fr-FR" sz="1400" b="1" dirty="0" err="1">
                <a:latin typeface="Comic Sans MS" panose="030F0702030302020204" pitchFamily="66" charset="0"/>
              </a:rPr>
              <a:t>Ploudaniel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Plouider</a:t>
            </a:r>
            <a:r>
              <a:rPr lang="fr-FR" sz="1400" b="1" dirty="0">
                <a:latin typeface="Comic Sans MS" panose="030F0702030302020204" pitchFamily="66" charset="0"/>
              </a:rPr>
              <a:t> Goulven,</a:t>
            </a:r>
          </a:p>
          <a:p>
            <a:r>
              <a:rPr lang="fr-FR" sz="1400" b="1" dirty="0" err="1">
                <a:latin typeface="Comic Sans MS" panose="030F0702030302020204" pitchFamily="66" charset="0"/>
              </a:rPr>
              <a:t>Plounéour</a:t>
            </a:r>
            <a:r>
              <a:rPr lang="fr-FR" sz="1400" b="1" dirty="0">
                <a:latin typeface="Comic Sans MS" panose="030F0702030302020204" pitchFamily="66" charset="0"/>
              </a:rPr>
              <a:t>-</a:t>
            </a:r>
            <a:r>
              <a:rPr lang="fr-FR" sz="1400" b="1" dirty="0" err="1">
                <a:latin typeface="Comic Sans MS" panose="030F0702030302020204" pitchFamily="66" charset="0"/>
              </a:rPr>
              <a:t>Brignogan</a:t>
            </a:r>
            <a:r>
              <a:rPr lang="fr-FR" sz="1400" b="1" dirty="0">
                <a:latin typeface="Comic Sans MS" panose="030F0702030302020204" pitchFamily="66" charset="0"/>
              </a:rPr>
              <a:t>-Plages, Saint-</a:t>
            </a:r>
            <a:r>
              <a:rPr lang="fr-FR" sz="1400" b="1" dirty="0" err="1">
                <a:latin typeface="Comic Sans MS" panose="030F0702030302020204" pitchFamily="66" charset="0"/>
              </a:rPr>
              <a:t>Frégant</a:t>
            </a:r>
            <a:r>
              <a:rPr lang="fr-FR" sz="1400" b="1" dirty="0">
                <a:latin typeface="Comic Sans MS" panose="030F0702030302020204" pitchFamily="66" charset="0"/>
              </a:rPr>
              <a:t>, Saint-</a:t>
            </a:r>
            <a:r>
              <a:rPr lang="fr-FR" sz="1400" b="1" dirty="0" err="1">
                <a:latin typeface="Comic Sans MS" panose="030F0702030302020204" pitchFamily="66" charset="0"/>
              </a:rPr>
              <a:t>Méen</a:t>
            </a:r>
            <a:r>
              <a:rPr lang="fr-FR" sz="1400" b="1" dirty="0">
                <a:latin typeface="Comic Sans MS" panose="030F0702030302020204" pitchFamily="66" charset="0"/>
              </a:rPr>
              <a:t>, </a:t>
            </a:r>
            <a:r>
              <a:rPr lang="fr-FR" sz="1400" b="1" dirty="0" err="1">
                <a:latin typeface="Comic Sans MS" panose="030F0702030302020204" pitchFamily="66" charset="0"/>
              </a:rPr>
              <a:t>Trégarantec</a:t>
            </a:r>
            <a:endParaRPr lang="fr-FR" sz="1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48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348480"/>
              </p:ext>
            </p:extLst>
          </p:nvPr>
        </p:nvGraphicFramePr>
        <p:xfrm>
          <a:off x="8273562" y="1602462"/>
          <a:ext cx="3297116" cy="3730105"/>
        </p:xfrm>
        <a:graphic>
          <a:graphicData uri="http://schemas.openxmlformats.org/drawingml/2006/table">
            <a:tbl>
              <a:tblPr firstRow="1" bandRow="1">
                <a:effectLst>
                  <a:outerShdw blurRad="152400" dist="317500" dir="5400000" sx="90000" sy="-19000" rotWithShape="0">
                    <a:prstClr val="black">
                      <a:alpha val="15000"/>
                    </a:prstClr>
                  </a:outerShdw>
                </a:effectLst>
                <a:tableStyleId>{8FD4443E-F989-4FC4-A0C8-D5A2AF1F390B}</a:tableStyleId>
              </a:tblPr>
              <a:tblGrid>
                <a:gridCol w="1648558">
                  <a:extLst>
                    <a:ext uri="{9D8B030D-6E8A-4147-A177-3AD203B41FA5}">
                      <a16:colId xmlns:a16="http://schemas.microsoft.com/office/drawing/2014/main" val="2672228429"/>
                    </a:ext>
                  </a:extLst>
                </a:gridCol>
                <a:gridCol w="1648558">
                  <a:extLst>
                    <a:ext uri="{9D8B030D-6E8A-4147-A177-3AD203B41FA5}">
                      <a16:colId xmlns:a16="http://schemas.microsoft.com/office/drawing/2014/main" val="2305239555"/>
                    </a:ext>
                  </a:extLst>
                </a:gridCol>
              </a:tblGrid>
              <a:tr h="38930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Effectifs </a:t>
                      </a:r>
                      <a:endParaRPr lang="fr-FR" b="1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cell3D prstMaterial="dkEdge">
                      <a:bevel prst="convex"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151272"/>
                  </a:ext>
                </a:extLst>
              </a:tr>
              <a:tr h="423602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u="none" strike="noStrike" kern="1200" dirty="0">
                        <a:effectLst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strike="noStrike" kern="1200" dirty="0">
                          <a:effectLst/>
                        </a:rPr>
                        <a:t>39/45</a:t>
                      </a:r>
                      <a:endParaRPr lang="fr-FR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u="none" strike="noStrike" kern="12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8</a:t>
                      </a:r>
                      <a:endParaRPr lang="fr-FR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836147007"/>
                  </a:ext>
                </a:extLst>
              </a:tr>
              <a:tr h="423602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u="none" strike="noStrike" kern="1200" dirty="0">
                        <a:effectLst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strike="noStrike" kern="1200" dirty="0">
                          <a:effectLst/>
                        </a:rPr>
                        <a:t>Indochine/Corée</a:t>
                      </a:r>
                      <a:endParaRPr lang="fr-FR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u="none" strike="noStrike" kern="120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79</a:t>
                      </a:r>
                      <a:endParaRPr lang="fr-FR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028828616"/>
                  </a:ext>
                </a:extLst>
              </a:tr>
              <a:tr h="423602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u="none" strike="noStrike" kern="1200" dirty="0">
                        <a:effectLst/>
                      </a:endParaRP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strike="noStrike" kern="1200" dirty="0">
                          <a:effectLst/>
                        </a:rPr>
                        <a:t>AFN</a:t>
                      </a:r>
                      <a:endParaRPr lang="fr-FR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1416</a:t>
                      </a:r>
                      <a:endParaRPr lang="fr-FR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228348314"/>
                  </a:ext>
                </a:extLst>
              </a:tr>
              <a:tr h="43004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strike="noStrike" kern="1200" dirty="0" err="1">
                          <a:effectLst/>
                        </a:rPr>
                        <a:t>Opex</a:t>
                      </a:r>
                      <a:endParaRPr lang="fr-FR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749</a:t>
                      </a:r>
                      <a:endParaRPr lang="fr-FR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788334571"/>
                  </a:ext>
                </a:extLst>
              </a:tr>
              <a:tr h="414924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strike="noStrike" kern="1200" dirty="0">
                          <a:effectLst/>
                        </a:rPr>
                        <a:t>Soldats de France</a:t>
                      </a:r>
                      <a:endParaRPr lang="fr-FR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355</a:t>
                      </a:r>
                      <a:endParaRPr lang="fr-FR" sz="12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154013582"/>
                  </a:ext>
                </a:extLst>
              </a:tr>
              <a:tr h="381781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strike="noStrike" kern="1200" dirty="0">
                          <a:effectLst/>
                        </a:rPr>
                        <a:t>Membres associés</a:t>
                      </a:r>
                      <a:endParaRPr lang="fr-FR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153</a:t>
                      </a:r>
                    </a:p>
                  </a:txBody>
                  <a:tcPr marL="9525" marR="9525" marT="9525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082148877"/>
                  </a:ext>
                </a:extLst>
              </a:tr>
              <a:tr h="380245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strike="noStrike" kern="1200" dirty="0">
                          <a:effectLst/>
                        </a:rPr>
                        <a:t>Veuves</a:t>
                      </a:r>
                      <a:endParaRPr lang="fr-FR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693</a:t>
                      </a:r>
                    </a:p>
                  </a:txBody>
                  <a:tcPr marL="9525" marR="9525" marT="9525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607242880"/>
                  </a:ext>
                </a:extLst>
              </a:tr>
              <a:tr h="362215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 dirty="0">
                          <a:effectLst/>
                        </a:rPr>
                        <a:t>Total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3452</a:t>
                      </a:r>
                    </a:p>
                  </a:txBody>
                  <a:tcPr marL="9525" marR="9525" marT="9525" marB="0" anchor="ctr">
                    <a:cell3D prstMaterial="dkEdge">
                      <a:bevel prst="convex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679547183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19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220808" y="180332"/>
            <a:ext cx="357020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La fédération UNC du Finistère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497016" y="316523"/>
            <a:ext cx="4660250" cy="369332"/>
          </a:xfrm>
          <a:prstGeom prst="rect">
            <a:avLst/>
          </a:prstGeom>
          <a:ln w="28575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b="1" dirty="0"/>
              <a:t>Effectifs total cotisations décembre 2025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8199048"/>
              </p:ext>
            </p:extLst>
          </p:nvPr>
        </p:nvGraphicFramePr>
        <p:xfrm>
          <a:off x="1222134" y="990600"/>
          <a:ext cx="6998674" cy="5445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5251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199" y="659423"/>
            <a:ext cx="3472962" cy="5706208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4428392" y="4057582"/>
            <a:ext cx="51464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Union Nationale des Combattants</a:t>
            </a:r>
          </a:p>
          <a:p>
            <a:pPr algn="ctr"/>
            <a:r>
              <a:rPr lang="fr-FR" sz="2400" b="1" dirty="0"/>
              <a:t>du Finistère</a:t>
            </a: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10007767" y="0"/>
            <a:ext cx="2184233" cy="2777614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24" name="Groupe 23"/>
          <p:cNvGrpSpPr/>
          <p:nvPr/>
        </p:nvGrpSpPr>
        <p:grpSpPr>
          <a:xfrm>
            <a:off x="492369" y="4967652"/>
            <a:ext cx="3376246" cy="1160586"/>
            <a:chOff x="271966" y="4580791"/>
            <a:chExt cx="3261945" cy="1160586"/>
          </a:xfrm>
        </p:grpSpPr>
        <p:sp>
          <p:nvSpPr>
            <p:cNvPr id="25" name="Ellipse 24"/>
            <p:cNvSpPr/>
            <p:nvPr/>
          </p:nvSpPr>
          <p:spPr>
            <a:xfrm>
              <a:off x="271966" y="4580791"/>
              <a:ext cx="3261945" cy="116058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883580" y="4980280"/>
              <a:ext cx="2106674" cy="40011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/>
                <a:t>L’UNC 29</a:t>
              </a:r>
            </a:p>
          </p:txBody>
        </p:sp>
      </p:grpSp>
      <p:sp>
        <p:nvSpPr>
          <p:cNvPr id="3" name="ZoneTexte 2"/>
          <p:cNvSpPr txBox="1"/>
          <p:nvPr/>
        </p:nvSpPr>
        <p:spPr>
          <a:xfrm>
            <a:off x="4747846" y="5372099"/>
            <a:ext cx="4958862" cy="369332"/>
          </a:xfrm>
          <a:prstGeom prst="rect">
            <a:avLst/>
          </a:prstGeom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Une communauté d’esprit et d’engagement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568569" y="1209839"/>
            <a:ext cx="3261945" cy="1094768"/>
            <a:chOff x="630115" y="3294183"/>
            <a:chExt cx="3261945" cy="1160586"/>
          </a:xfrm>
        </p:grpSpPr>
        <p:sp>
          <p:nvSpPr>
            <p:cNvPr id="17" name="Ellipse 16"/>
            <p:cNvSpPr/>
            <p:nvPr/>
          </p:nvSpPr>
          <p:spPr>
            <a:xfrm>
              <a:off x="630115" y="3294183"/>
              <a:ext cx="3261945" cy="116058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1098559" y="3694846"/>
              <a:ext cx="2268895" cy="42416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/>
                <a:t>Son Historique</a:t>
              </a: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553916" y="3667853"/>
            <a:ext cx="3261945" cy="1094768"/>
            <a:chOff x="3516922" y="4731987"/>
            <a:chExt cx="3261945" cy="1160586"/>
          </a:xfrm>
        </p:grpSpPr>
        <p:sp>
          <p:nvSpPr>
            <p:cNvPr id="20" name="Ellipse 19"/>
            <p:cNvSpPr/>
            <p:nvPr/>
          </p:nvSpPr>
          <p:spPr>
            <a:xfrm>
              <a:off x="3516922" y="4731987"/>
              <a:ext cx="3261945" cy="116058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4044460" y="5088745"/>
              <a:ext cx="2180492" cy="42416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/>
                <a:t>Ses Valeurs</a:t>
              </a:r>
            </a:p>
          </p:txBody>
        </p:sp>
      </p:grpSp>
      <p:sp>
        <p:nvSpPr>
          <p:cNvPr id="27" name="Ellipse 26"/>
          <p:cNvSpPr/>
          <p:nvPr/>
        </p:nvSpPr>
        <p:spPr>
          <a:xfrm>
            <a:off x="501161" y="2419993"/>
            <a:ext cx="3261945" cy="109476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995981" y="2756997"/>
            <a:ext cx="2321650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Ses Membres</a:t>
            </a: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>
          <a:xfrm>
            <a:off x="9151208" y="6347004"/>
            <a:ext cx="2743200" cy="365125"/>
          </a:xfrm>
        </p:spPr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2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714500" y="756138"/>
            <a:ext cx="87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/>
              <a:t>L’UNC</a:t>
            </a:r>
          </a:p>
        </p:txBody>
      </p:sp>
      <p:pic>
        <p:nvPicPr>
          <p:cNvPr id="29" name="20231029_17053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73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12353" y="1164689"/>
            <a:ext cx="4106488" cy="242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0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à coins arrondis 21"/>
          <p:cNvSpPr/>
          <p:nvPr/>
        </p:nvSpPr>
        <p:spPr>
          <a:xfrm>
            <a:off x="630870" y="184637"/>
            <a:ext cx="7460056" cy="2303585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7444" y="3194282"/>
            <a:ext cx="2882465" cy="15711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654" y="993533"/>
            <a:ext cx="2831669" cy="175845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008" y="4253310"/>
            <a:ext cx="2518384" cy="14224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5" name="ZoneTexte 14"/>
          <p:cNvSpPr txBox="1"/>
          <p:nvPr/>
        </p:nvSpPr>
        <p:spPr>
          <a:xfrm>
            <a:off x="8044701" y="123092"/>
            <a:ext cx="4019049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/>
              <a:t>Le Devoir de Mémoire par l’UNC 29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802277" y="290320"/>
            <a:ext cx="70721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Se souvenir, témoigner et rappeler.</a:t>
            </a:r>
          </a:p>
          <a:p>
            <a:pPr algn="just"/>
            <a:r>
              <a:rPr lang="fr-FR" sz="1600" dirty="0"/>
              <a:t>Ce devoir conduit les membres de l’UNC 29 à rappeler le sacrifice de nos aïeuls pour leur rendre un hommage légitime, à raviver la flamme du patriotisme, à s’inscrire dans le rappel du devoir civique et enfin, à faire revivre les grands évènements historiques  aux enfants et aux parents et sublimer cette grande fierté nationale qui a conduit notre Nation à notre devise :</a:t>
            </a:r>
          </a:p>
          <a:p>
            <a:pPr algn="ctr"/>
            <a:r>
              <a:rPr lang="fr-FR" sz="16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Liberté	Egalité	Fraternité</a:t>
            </a:r>
          </a:p>
          <a:p>
            <a:pPr algn="ctr"/>
            <a:endParaRPr lang="fr-FR" sz="1600" b="1" dirty="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566249" y="6488668"/>
            <a:ext cx="34980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i="1" dirty="0"/>
              <a:t>Images extraites d’articles « du télégramme »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21" y="3207886"/>
            <a:ext cx="2914102" cy="18213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810" y="4416002"/>
            <a:ext cx="3002966" cy="18768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ZoneTexte 22"/>
          <p:cNvSpPr txBox="1"/>
          <p:nvPr/>
        </p:nvSpPr>
        <p:spPr>
          <a:xfrm>
            <a:off x="0" y="2576840"/>
            <a:ext cx="57278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Commémorations nationales, locales </a:t>
            </a:r>
          </a:p>
          <a:p>
            <a:pPr algn="ctr"/>
            <a:r>
              <a:rPr lang="fr-FR" sz="1600" b="1" dirty="0"/>
              <a:t>Baptêmes de rues, de places au nom de combattants(es)</a:t>
            </a:r>
          </a:p>
          <a:p>
            <a:pPr algn="ctr"/>
            <a:endParaRPr lang="fr-FR" sz="1600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9125444" y="5060887"/>
            <a:ext cx="255595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/>
              <a:t>Présentations aux écoles,</a:t>
            </a:r>
          </a:p>
          <a:p>
            <a:pPr algn="ctr"/>
            <a:r>
              <a:rPr lang="fr-FR" sz="1600" b="1" dirty="0"/>
              <a:t>Conférences-Débats,</a:t>
            </a:r>
          </a:p>
          <a:p>
            <a:pPr algn="ctr"/>
            <a:r>
              <a:rPr lang="fr-FR" sz="1600" b="1" dirty="0"/>
              <a:t>Interventions des militaires,</a:t>
            </a:r>
          </a:p>
          <a:p>
            <a:pPr algn="ctr"/>
            <a:r>
              <a:rPr lang="fr-FR" sz="1600" b="1" dirty="0"/>
              <a:t>Implication de Brest 44,</a:t>
            </a:r>
          </a:p>
          <a:p>
            <a:pPr algn="ctr"/>
            <a:r>
              <a:rPr lang="fr-FR" sz="1600" b="1" dirty="0"/>
              <a:t>Témoignages.</a:t>
            </a:r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0122" y="2536515"/>
            <a:ext cx="2646039" cy="14883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35441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1028847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703884" y="1235424"/>
            <a:ext cx="3715603" cy="4725005"/>
          </a:xfrm>
          <a:prstGeom prst="rect">
            <a:avLst/>
          </a:prstGeom>
          <a:noFill/>
          <a:ln cap="flat">
            <a:noFill/>
          </a:ln>
          <a:scene3d>
            <a:camera prst="obliqueTopRight"/>
            <a:lightRig rig="threePt" dir="t"/>
          </a:scene3d>
        </p:spPr>
      </p:pic>
      <p:sp>
        <p:nvSpPr>
          <p:cNvPr id="5" name="ZoneTexte 4"/>
          <p:cNvSpPr txBox="1"/>
          <p:nvPr/>
        </p:nvSpPr>
        <p:spPr>
          <a:xfrm>
            <a:off x="2268415" y="263769"/>
            <a:ext cx="7347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dirty="0">
                <a:solidFill>
                  <a:schemeClr val="accent1">
                    <a:lumMod val="75000"/>
                  </a:schemeClr>
                </a:solidFill>
              </a:rPr>
              <a:t>Un grand Merci Pour votre écoute et  votre participation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smtClean="0">
                <a:solidFill>
                  <a:schemeClr val="tx1"/>
                </a:solidFill>
              </a:rPr>
              <a:t>21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941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/>
          <p:cNvGrpSpPr/>
          <p:nvPr/>
        </p:nvGrpSpPr>
        <p:grpSpPr>
          <a:xfrm>
            <a:off x="1063870" y="140676"/>
            <a:ext cx="11633061" cy="6603024"/>
            <a:chOff x="923190" y="-175847"/>
            <a:chExt cx="11729779" cy="6603024"/>
          </a:xfrm>
        </p:grpSpPr>
        <p:sp>
          <p:nvSpPr>
            <p:cNvPr id="6" name="Rectangle 5"/>
            <p:cNvSpPr/>
            <p:nvPr/>
          </p:nvSpPr>
          <p:spPr>
            <a:xfrm>
              <a:off x="923193" y="183838"/>
              <a:ext cx="3059723" cy="2286002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923190" y="2485506"/>
              <a:ext cx="3930163" cy="2036618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/>
            <p:cNvSpPr/>
            <p:nvPr/>
          </p:nvSpPr>
          <p:spPr>
            <a:xfrm>
              <a:off x="932055" y="4548502"/>
              <a:ext cx="5169808" cy="187867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0" name="Image 9" descr="Une image contenant texte, homme, vieux, fixant&#10;&#10;Description générée automatiquement">
              <a:extLst>
                <a:ext uri="{FF2B5EF4-FFF2-40B4-BE49-F238E27FC236}">
                  <a16:creationId xmlns:a16="http://schemas.microsoft.com/office/drawing/2014/main" id="{8E8C5287-6084-4821-8A67-5AE8C829CD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8892" y="203438"/>
              <a:ext cx="1053927" cy="1484684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4579" y="842144"/>
              <a:ext cx="1008092" cy="1351050"/>
            </a:xfrm>
            <a:prstGeom prst="rect">
              <a:avLst/>
            </a:prstGeom>
          </p:spPr>
        </p:pic>
        <p:sp>
          <p:nvSpPr>
            <p:cNvPr id="12" name="ZoneTexte 11"/>
            <p:cNvSpPr txBox="1"/>
            <p:nvPr/>
          </p:nvSpPr>
          <p:spPr>
            <a:xfrm>
              <a:off x="4166462" y="223005"/>
              <a:ext cx="84865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Révérend Père Daniel </a:t>
              </a:r>
              <a:r>
                <a:rPr lang="fr-FR" b="1" dirty="0" err="1"/>
                <a:t>Brottier</a:t>
              </a:r>
              <a:r>
                <a:rPr lang="fr-FR" b="1" dirty="0"/>
                <a:t> </a:t>
              </a:r>
              <a:r>
                <a:rPr lang="fr-FR" dirty="0"/>
                <a:t>(1876-1936),</a:t>
              </a:r>
            </a:p>
            <a:p>
              <a:r>
                <a:rPr lang="fr-FR" b="1" dirty="0"/>
                <a:t>Fondateur </a:t>
              </a:r>
              <a:r>
                <a:rPr lang="fr-FR" dirty="0"/>
                <a:t>de L’UNC créée en </a:t>
              </a:r>
              <a:r>
                <a:rPr lang="fr-FR" b="1" dirty="0"/>
                <a:t>1917 </a:t>
              </a:r>
              <a:r>
                <a:rPr lang="fr-FR" dirty="0"/>
                <a:t>comme</a:t>
              </a:r>
              <a:r>
                <a:rPr lang="fr-FR" b="1" dirty="0"/>
                <a:t> </a:t>
              </a:r>
              <a:r>
                <a:rPr lang="fr-FR" dirty="0"/>
                <a:t>association d’utilité publique</a:t>
              </a:r>
              <a:r>
                <a:rPr lang="fr-FR" b="1" dirty="0"/>
                <a:t>,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185286" y="887201"/>
              <a:ext cx="481597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/>
                <a:t>Georges Clemenceau </a:t>
              </a:r>
              <a:r>
                <a:rPr lang="fr-FR" dirty="0"/>
                <a:t>(1841 – 1929),</a:t>
              </a:r>
            </a:p>
            <a:p>
              <a:r>
                <a:rPr lang="fr-FR" b="1" dirty="0"/>
                <a:t>Parrain </a:t>
              </a:r>
              <a:r>
                <a:rPr lang="fr-FR" dirty="0"/>
                <a:t>de l’UNC</a:t>
              </a:r>
              <a:r>
                <a:rPr lang="fr-FR" b="1" dirty="0"/>
                <a:t>,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201136" y="1582697"/>
              <a:ext cx="519784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/>
                <a:t>Général Léon Durand  </a:t>
              </a:r>
              <a:r>
                <a:rPr lang="fr-FR" dirty="0"/>
                <a:t>(1846 – 1925),</a:t>
              </a:r>
            </a:p>
            <a:p>
              <a:r>
                <a:rPr lang="fr-FR" b="1" dirty="0"/>
                <a:t>Premier Président et Organisateur </a:t>
              </a:r>
              <a:r>
                <a:rPr lang="fr-FR" dirty="0"/>
                <a:t>de l’UNC</a:t>
              </a:r>
              <a:r>
                <a:rPr lang="fr-FR" b="1" dirty="0"/>
                <a:t>. 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1095006" y="195668"/>
              <a:ext cx="14679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1917</a:t>
              </a:r>
            </a:p>
            <a:p>
              <a:pPr algn="ctr"/>
              <a:r>
                <a:rPr lang="fr-FR" b="1" dirty="0">
                  <a:solidFill>
                    <a:schemeClr val="bg1"/>
                  </a:solidFill>
                </a:rPr>
                <a:t>Ses Créateurs</a:t>
              </a: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1862532" y="3250754"/>
              <a:ext cx="1593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Leurs Objectifs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353430" y="2692253"/>
              <a:ext cx="6411702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/>
                <a:t>Maintien des liens tissés aux combats et en campagnes,</a:t>
              </a:r>
            </a:p>
            <a:p>
              <a:pPr marL="285750" indent="-285750">
                <a:buFont typeface="Wingdings" panose="05000000000000000000" pitchFamily="2" charset="2"/>
                <a:buChar char="q"/>
              </a:pPr>
              <a:endParaRPr lang="fr-FR" b="1" dirty="0"/>
            </a:p>
            <a:p>
              <a:r>
                <a:rPr lang="fr-FR" b="1" dirty="0"/>
                <a:t>Défense des droits des combattants,</a:t>
              </a:r>
            </a:p>
            <a:p>
              <a:pPr marL="285750" indent="-285750">
                <a:buFont typeface="Wingdings" panose="05000000000000000000" pitchFamily="2" charset="2"/>
                <a:buChar char="q"/>
              </a:pPr>
              <a:endParaRPr lang="fr-FR" b="1" dirty="0"/>
            </a:p>
            <a:p>
              <a:r>
                <a:rPr lang="fr-FR" b="1" dirty="0"/>
                <a:t>Défense de la mémoire des combattants.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2756431" y="5311833"/>
              <a:ext cx="13183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chemeClr val="bg1"/>
                  </a:solidFill>
                </a:rPr>
                <a:t>Aujourd’hui</a:t>
              </a: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10032023" y="-175847"/>
              <a:ext cx="1897305" cy="3693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b="1"/>
              </a:lvl1pPr>
            </a:lstStyle>
            <a:p>
              <a:r>
                <a:rPr lang="fr-FR" dirty="0"/>
                <a:t>Son historique</a:t>
              </a:r>
            </a:p>
          </p:txBody>
        </p:sp>
        <p:pic>
          <p:nvPicPr>
            <p:cNvPr id="20" name="Picture 2" descr="general-durand">
              <a:extLst>
                <a:ext uri="{FF2B5EF4-FFF2-40B4-BE49-F238E27FC236}">
                  <a16:creationId xmlns:a16="http://schemas.microsoft.com/office/drawing/2014/main" id="{D3A37B61-75E7-40CA-8523-D13C403708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1984" y="1238158"/>
              <a:ext cx="939805" cy="1218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ZoneTexte 20"/>
          <p:cNvSpPr txBox="1"/>
          <p:nvPr/>
        </p:nvSpPr>
        <p:spPr>
          <a:xfrm>
            <a:off x="6210088" y="5008898"/>
            <a:ext cx="67333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/>
              <a:t>L’UNC une Fédération  Nationale qui comprend</a:t>
            </a:r>
          </a:p>
          <a:p>
            <a:pPr lvl="2"/>
            <a:r>
              <a:rPr lang="fr-FR" sz="2000" b="1" i="1" dirty="0"/>
              <a:t>90 Associations Départementales,</a:t>
            </a:r>
          </a:p>
          <a:p>
            <a:pPr lvl="2"/>
            <a:r>
              <a:rPr lang="fr-FR" sz="2000" b="1" i="1" dirty="0"/>
              <a:t>3500 Associations Locales, </a:t>
            </a:r>
          </a:p>
          <a:p>
            <a:pPr lvl="2"/>
            <a:r>
              <a:rPr lang="fr-FR" sz="2000" b="1" i="1" dirty="0"/>
              <a:t>160 000 Adhérents.</a:t>
            </a:r>
          </a:p>
        </p:txBody>
      </p:sp>
      <p:sp>
        <p:nvSpPr>
          <p:cNvPr id="22" name="object 12"/>
          <p:cNvSpPr txBox="1">
            <a:spLocks/>
          </p:cNvSpPr>
          <p:nvPr/>
        </p:nvSpPr>
        <p:spPr>
          <a:xfrm>
            <a:off x="1714501" y="-70338"/>
            <a:ext cx="8458200" cy="380873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95960" marR="5080" indent="-681990">
              <a:lnSpc>
                <a:spcPts val="2890"/>
              </a:lnSpc>
              <a:spcBef>
                <a:spcPts val="385"/>
              </a:spcBef>
            </a:pPr>
            <a:r>
              <a:rPr lang="fr-FR" sz="1800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L’histoire</a:t>
            </a:r>
            <a:r>
              <a:rPr lang="fr-FR" sz="1800" b="1" i="1" spc="-45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de l’UNC est </a:t>
            </a:r>
            <a:r>
              <a:rPr lang="fr-FR" sz="1800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ancrée</a:t>
            </a:r>
            <a:r>
              <a:rPr lang="fr-FR" sz="1800" b="1" i="1" spc="-4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fr-FR" sz="1800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dans</a:t>
            </a:r>
            <a:r>
              <a:rPr lang="fr-FR" sz="1800" b="1" i="1" spc="-4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fr-FR" sz="1800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la</a:t>
            </a:r>
            <a:r>
              <a:rPr lang="fr-FR" sz="1800" b="1" i="1" spc="-35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fr-FR" sz="1800" b="1" i="1" spc="-1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défense </a:t>
            </a:r>
            <a:r>
              <a:rPr lang="fr-FR" sz="1800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des</a:t>
            </a:r>
            <a:r>
              <a:rPr lang="fr-FR" sz="1800" b="1" i="1" spc="-25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fr-FR" sz="1800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droits</a:t>
            </a:r>
            <a:r>
              <a:rPr lang="fr-FR" sz="1800" b="1" i="1" spc="-25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fr-FR" sz="1800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des</a:t>
            </a:r>
            <a:r>
              <a:rPr lang="fr-FR" sz="1800" b="1" i="1" spc="-25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fr-FR" sz="1800" b="1" i="1" spc="-1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Combattants</a:t>
            </a: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3</a:t>
            </a:fld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097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523394" y="1178864"/>
            <a:ext cx="9047282" cy="3785652"/>
          </a:xfrm>
          <a:prstGeom prst="rect">
            <a:avLst/>
          </a:prstGeom>
          <a:ln w="38100"/>
          <a:scene3d>
            <a:camera prst="perspectiveAbove"/>
            <a:lightRig rig="threePt" dir="t"/>
          </a:scene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fr-FR" sz="1600" dirty="0"/>
          </a:p>
          <a:p>
            <a:r>
              <a:rPr lang="fr-FR" sz="1600" dirty="0"/>
              <a:t>1930 : 	Regroupement des jeunes de l’UNC qui perpétuent le souvenir des Morts de la 1ère 	Guerre mondiale: Leur devise était « Unis comme nos pères »,</a:t>
            </a:r>
          </a:p>
          <a:p>
            <a:endParaRPr lang="fr-FR" sz="1600" dirty="0"/>
          </a:p>
          <a:p>
            <a:r>
              <a:rPr lang="fr-FR" sz="1600" dirty="0"/>
              <a:t>1947 :	L’Association Amitié et Entraide des Veuves et Orphelins de Guerre (AEVOG) fondée en </a:t>
            </a:r>
          </a:p>
          <a:p>
            <a:r>
              <a:rPr lang="fr-FR" sz="1600" dirty="0"/>
              <a:t>	1942 est reconnue d’utilité publique le 13 septembre 1947.</a:t>
            </a:r>
          </a:p>
          <a:p>
            <a:endParaRPr lang="fr-FR" sz="1600" dirty="0"/>
          </a:p>
          <a:p>
            <a:r>
              <a:rPr lang="fr-FR" sz="1600" dirty="0"/>
              <a:t>1997 : 	L’UNC et les Soldats de France fusionnent.</a:t>
            </a:r>
          </a:p>
          <a:p>
            <a:endParaRPr lang="fr-FR" sz="1600" dirty="0"/>
          </a:p>
          <a:p>
            <a:r>
              <a:rPr lang="fr-FR" sz="1600" dirty="0"/>
              <a:t>2009 :  	L’UNC et L’ AEVOG fusionnent. L’AEVOG devient une commission de l’UNC et s’ouvre 	aux veuves et veufs d’Ancien(ne)s Combattant(e)s .</a:t>
            </a:r>
          </a:p>
          <a:p>
            <a:r>
              <a:rPr lang="fr-FR" sz="1600" dirty="0"/>
              <a:t> </a:t>
            </a:r>
          </a:p>
          <a:p>
            <a:r>
              <a:rPr lang="fr-FR" sz="1600" dirty="0"/>
              <a:t>2020 : 	Création des « Membres Associés » qui, en raison de leurs attaches familiales ou de 	leurs compétence, partagent les valeurs de l’UNC.</a:t>
            </a:r>
          </a:p>
          <a:p>
            <a:endParaRPr lang="fr-FR" sz="1600" dirty="0"/>
          </a:p>
        </p:txBody>
      </p:sp>
      <p:sp>
        <p:nvSpPr>
          <p:cNvPr id="18" name="ZoneTexte 17"/>
          <p:cNvSpPr txBox="1"/>
          <p:nvPr/>
        </p:nvSpPr>
        <p:spPr>
          <a:xfrm>
            <a:off x="1628419" y="516778"/>
            <a:ext cx="2103567" cy="338554"/>
          </a:xfrm>
          <a:prstGeom prst="rect">
            <a:avLst/>
          </a:prstGeom>
          <a:ln w="38100"/>
          <a:scene3d>
            <a:camera prst="perspectiveAbove"/>
            <a:lightRig rig="threePt" dir="t"/>
          </a:scene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1600" b="1" i="1" dirty="0">
                <a:solidFill>
                  <a:schemeClr val="accent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Quelques Rappels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917954" y="184638"/>
            <a:ext cx="2026459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Son  Historique</a:t>
            </a:r>
          </a:p>
        </p:txBody>
      </p:sp>
      <p:sp>
        <p:nvSpPr>
          <p:cNvPr id="19" name="Espace réservé du numéro de diapositive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4</a:t>
            </a:fld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20" name="Image 19" descr="Une image contenant texte, reine, clipart&#10;&#10;Description générée automatiquement">
            <a:extLst>
              <a:ext uri="{FF2B5EF4-FFF2-40B4-BE49-F238E27FC236}">
                <a16:creationId xmlns:a16="http://schemas.microsoft.com/office/drawing/2014/main" id="{5A38F3C9-11DD-41D0-954C-6D8A1B039E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52" y="2004647"/>
            <a:ext cx="1730550" cy="21804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42894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8D8B1E0-8019-4814-AF18-E1C107554179}"/>
              </a:ext>
            </a:extLst>
          </p:cNvPr>
          <p:cNvSpPr txBox="1"/>
          <p:nvPr/>
        </p:nvSpPr>
        <p:spPr>
          <a:xfrm>
            <a:off x="2207667" y="909911"/>
            <a:ext cx="8844263" cy="5509200"/>
          </a:xfrm>
          <a:prstGeom prst="rect">
            <a:avLst/>
          </a:prstGeom>
          <a:ln w="38100"/>
          <a:scene3d>
            <a:camera prst="perspectiveAbove"/>
            <a:lightRig rig="threePt" dir="t"/>
          </a:scene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1600" b="1" dirty="0"/>
              <a:t>Les hommes et les femmes qui ont porté l'uniforme durant les conflits,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1600" b="1" dirty="0"/>
              <a:t>Les Combattants de 1939-1945,  d’Indochine,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1600" b="1" dirty="0"/>
              <a:t>Les Combattants d’Afrique du Nord,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1600" b="1" dirty="0"/>
              <a:t>Les Combattants des théâtres d’Opérations Extérieurs (TOE), les </a:t>
            </a:r>
            <a:r>
              <a:rPr lang="fr-FR" sz="1600" b="1" dirty="0" err="1"/>
              <a:t>Opex</a:t>
            </a:r>
            <a:r>
              <a:rPr lang="fr-FR" sz="1600" b="1" dirty="0"/>
              <a:t>,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1600" b="1" dirty="0"/>
              <a:t>Les Militaires des Opérations intérieures, les </a:t>
            </a:r>
            <a:r>
              <a:rPr lang="fr-FR" sz="1600" b="1" dirty="0" err="1"/>
              <a:t>Opint</a:t>
            </a:r>
            <a:r>
              <a:rPr lang="fr-FR" sz="1600" b="1" dirty="0"/>
              <a:t>,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1600" b="1" dirty="0"/>
              <a:t>Les Militaires d'actives ou retraités, les anciens appelés du contingent,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1600" b="1" dirty="0"/>
              <a:t>Les Volontaires Service Long,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1600" b="1" dirty="0"/>
              <a:t>Les Veuves ou Veufs d’Anciens Combattants ou de Soldats de France,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1600" b="1" dirty="0"/>
              <a:t>Les Veuves ou Veufs de Guerre et les Orphelins de Guerre,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1600" b="1" dirty="0"/>
              <a:t>Les victimes du terrorisme,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1600" b="1" dirty="0"/>
              <a:t>Les citoyens qui défendent nos valeurs et sont intéressés par les objectifs de l’UNC.</a:t>
            </a:r>
          </a:p>
        </p:txBody>
      </p:sp>
      <p:sp>
        <p:nvSpPr>
          <p:cNvPr id="19" name="Espace réservé du numéro de diapositive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smtClean="0">
                <a:solidFill>
                  <a:schemeClr val="tx1"/>
                </a:solidFill>
              </a:rPr>
              <a:t>5</a:t>
            </a:fld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999997" y="176677"/>
            <a:ext cx="3796424" cy="1015663"/>
          </a:xfrm>
          <a:prstGeom prst="rect">
            <a:avLst/>
          </a:prstGeom>
          <a:ln w="28575"/>
          <a:scene3d>
            <a:camera prst="perspectiveRelaxedModerately"/>
            <a:lightRig rig="threePt" dir="t"/>
          </a:scene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L’UNC Aujourd’hui,  </a:t>
            </a:r>
          </a:p>
          <a:p>
            <a:pPr algn="ctr"/>
            <a:r>
              <a:rPr lang="fr-FR" sz="2000" b="1" dirty="0"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Jeunes, actifs, retraités,</a:t>
            </a:r>
          </a:p>
          <a:p>
            <a:pPr algn="ctr"/>
            <a:r>
              <a:rPr lang="fr-FR" sz="2000" b="1" dirty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 Tous unis comme au front »</a:t>
            </a:r>
          </a:p>
        </p:txBody>
      </p:sp>
      <p:pic>
        <p:nvPicPr>
          <p:cNvPr id="13" name="Image 12" descr="Une image contenant texte, reine, clipart&#10;&#10;Description générée automatiquement">
            <a:extLst>
              <a:ext uri="{FF2B5EF4-FFF2-40B4-BE49-F238E27FC236}">
                <a16:creationId xmlns:a16="http://schemas.microsoft.com/office/drawing/2014/main" id="{5A38F3C9-11DD-41D0-954C-6D8A1B039E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52" y="2004647"/>
            <a:ext cx="1730550" cy="21804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1" name="ZoneTexte 10"/>
          <p:cNvSpPr txBox="1"/>
          <p:nvPr/>
        </p:nvSpPr>
        <p:spPr>
          <a:xfrm>
            <a:off x="9144001" y="145164"/>
            <a:ext cx="2877716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Les Membres de l’UNC</a:t>
            </a:r>
          </a:p>
        </p:txBody>
      </p:sp>
    </p:spTree>
    <p:extLst>
      <p:ext uri="{BB962C8B-B14F-4D97-AF65-F5344CB8AC3E}">
        <p14:creationId xmlns:p14="http://schemas.microsoft.com/office/powerpoint/2010/main" val="1552126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87923" y="641839"/>
            <a:ext cx="12027877" cy="574137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8950570" y="145163"/>
            <a:ext cx="2877716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>
              <a:defRPr b="1"/>
            </a:lvl1pPr>
          </a:lstStyle>
          <a:p>
            <a:r>
              <a:rPr lang="fr-FR" dirty="0"/>
              <a:t>Les Membres de l’UNC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6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699239" y="729762"/>
            <a:ext cx="3150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Effectifs au 1</a:t>
            </a:r>
            <a:r>
              <a:rPr lang="fr-FR" b="1" baseline="30000" dirty="0"/>
              <a:t>er</a:t>
            </a:r>
            <a:r>
              <a:rPr lang="fr-FR" b="1" dirty="0"/>
              <a:t> janvier 2023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6629399" y="703384"/>
            <a:ext cx="5303623" cy="5143501"/>
            <a:chOff x="3253154" y="814022"/>
            <a:chExt cx="5681692" cy="5229955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7154" y="814022"/>
              <a:ext cx="5677692" cy="5229955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3253154" y="4097215"/>
              <a:ext cx="1011115" cy="135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7" name="Imag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7" y="1529862"/>
            <a:ext cx="6495584" cy="409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09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9486900" y="191194"/>
            <a:ext cx="2471674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/>
              <a:t>Les valeurs de l’UNC</a:t>
            </a:r>
          </a:p>
        </p:txBody>
      </p:sp>
      <p:pic>
        <p:nvPicPr>
          <p:cNvPr id="13" name="Image 12" descr="Une image contenant texte, reine, clipart&#10;&#10;Description générée automatiquement">
            <a:extLst>
              <a:ext uri="{FF2B5EF4-FFF2-40B4-BE49-F238E27FC236}">
                <a16:creationId xmlns:a16="http://schemas.microsoft.com/office/drawing/2014/main" id="{5A38F3C9-11DD-41D0-954C-6D8A1B039E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595" y="817685"/>
            <a:ext cx="1646813" cy="20749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7</a:t>
            </a:fld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538" y="809206"/>
            <a:ext cx="6690947" cy="4888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04693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2" name="Triangle rectangle 1"/>
          <p:cNvSpPr/>
          <p:nvPr/>
        </p:nvSpPr>
        <p:spPr>
          <a:xfrm rot="5400000">
            <a:off x="-4396" y="4397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5037992" y="3174024"/>
            <a:ext cx="3455378" cy="2063634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Les valeurs de l’UNC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Une Fédération au service de tous les soldats, personnels de la Défense et de ses membres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94592" y="404447"/>
            <a:ext cx="4923693" cy="155623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8900585" y="1438261"/>
            <a:ext cx="2740430" cy="15905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Une communauté d‘esprit,</a:t>
            </a:r>
          </a:p>
          <a:p>
            <a:pPr algn="ctr"/>
            <a:r>
              <a:rPr lang="fr-FR" dirty="0"/>
              <a:t>Solidarité et aide</a:t>
            </a:r>
          </a:p>
        </p:txBody>
      </p:sp>
      <p:sp>
        <p:nvSpPr>
          <p:cNvPr id="9" name="Ellipse 8"/>
          <p:cNvSpPr/>
          <p:nvPr/>
        </p:nvSpPr>
        <p:spPr>
          <a:xfrm>
            <a:off x="1987062" y="1995854"/>
            <a:ext cx="2497335" cy="17293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Défense des droits des soldats et des personnels de la Défense</a:t>
            </a:r>
          </a:p>
        </p:txBody>
      </p:sp>
      <p:sp>
        <p:nvSpPr>
          <p:cNvPr id="10" name="Ellipse 9"/>
          <p:cNvSpPr/>
          <p:nvPr/>
        </p:nvSpPr>
        <p:spPr>
          <a:xfrm>
            <a:off x="109398" y="3430172"/>
            <a:ext cx="2801389" cy="15711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Soutien aux Forces Armées et à la Défense</a:t>
            </a:r>
          </a:p>
        </p:txBody>
      </p:sp>
      <p:sp>
        <p:nvSpPr>
          <p:cNvPr id="11" name="Ellipse 10"/>
          <p:cNvSpPr/>
          <p:nvPr/>
        </p:nvSpPr>
        <p:spPr>
          <a:xfrm>
            <a:off x="8815807" y="4842803"/>
            <a:ext cx="2322021" cy="15905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Devoir de Mémoire</a:t>
            </a:r>
          </a:p>
        </p:txBody>
      </p:sp>
      <p:sp>
        <p:nvSpPr>
          <p:cNvPr id="12" name="Ellipse 11"/>
          <p:cNvSpPr/>
          <p:nvPr/>
        </p:nvSpPr>
        <p:spPr>
          <a:xfrm>
            <a:off x="9319846" y="3257950"/>
            <a:ext cx="2690447" cy="156279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Soutien aux adhérents, et à la Mémoire</a:t>
            </a:r>
          </a:p>
        </p:txBody>
      </p:sp>
      <p:sp>
        <p:nvSpPr>
          <p:cNvPr id="13" name="Flèche vers le bas 12"/>
          <p:cNvSpPr/>
          <p:nvPr/>
        </p:nvSpPr>
        <p:spPr>
          <a:xfrm rot="7406029">
            <a:off x="4570067" y="2965161"/>
            <a:ext cx="407323" cy="874181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vers le bas 13"/>
          <p:cNvSpPr/>
          <p:nvPr/>
        </p:nvSpPr>
        <p:spPr>
          <a:xfrm rot="3560221">
            <a:off x="4521251" y="4596559"/>
            <a:ext cx="407323" cy="680189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vers le bas 14"/>
          <p:cNvSpPr/>
          <p:nvPr/>
        </p:nvSpPr>
        <p:spPr>
          <a:xfrm rot="13814022">
            <a:off x="8333086" y="2665666"/>
            <a:ext cx="407323" cy="865395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vers le bas 15"/>
          <p:cNvSpPr/>
          <p:nvPr/>
        </p:nvSpPr>
        <p:spPr>
          <a:xfrm rot="18150211">
            <a:off x="8319629" y="4806510"/>
            <a:ext cx="407323" cy="754562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1784839" y="4859430"/>
            <a:ext cx="2740961" cy="18315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Fraternité,</a:t>
            </a:r>
          </a:p>
          <a:p>
            <a:pPr algn="ctr"/>
            <a:r>
              <a:rPr lang="fr-FR" dirty="0"/>
              <a:t>Convivialité, </a:t>
            </a:r>
          </a:p>
          <a:p>
            <a:pPr algn="ctr"/>
            <a:r>
              <a:rPr lang="fr-FR" dirty="0"/>
              <a:t>Patriotisme,</a:t>
            </a:r>
          </a:p>
          <a:p>
            <a:pPr algn="ctr"/>
            <a:r>
              <a:rPr lang="fr-FR" dirty="0"/>
              <a:t>Esprit de Défense</a:t>
            </a:r>
          </a:p>
          <a:p>
            <a:pPr algn="ctr"/>
            <a:r>
              <a:rPr lang="fr-FR" dirty="0"/>
              <a:t>Droit civique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694593" y="378069"/>
            <a:ext cx="498523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/>
              <a:t>Pour Agir</a:t>
            </a:r>
          </a:p>
          <a:p>
            <a:r>
              <a:rPr lang="fr-FR" sz="1400" b="1" dirty="0"/>
              <a:t>Un réseau de membres actifs soucieux de pérenniser les valeurs portées,</a:t>
            </a:r>
          </a:p>
          <a:p>
            <a:pPr algn="just"/>
            <a:r>
              <a:rPr lang="fr-FR" sz="1400" b="1" dirty="0"/>
              <a:t>Des contacts soutenus avec les Institutions et les représentants de l’Etat et du monde de la Défense,</a:t>
            </a:r>
          </a:p>
          <a:p>
            <a:r>
              <a:rPr lang="fr-FR" sz="1400" b="1" dirty="0"/>
              <a:t>Membre Actif de Conseil d’Administration de l’</a:t>
            </a:r>
            <a:r>
              <a:rPr lang="fr-FR" sz="1400" b="1" dirty="0" err="1"/>
              <a:t>ONaC</a:t>
            </a:r>
            <a:r>
              <a:rPr lang="fr-FR" sz="1400" b="1" dirty="0"/>
              <a:t>-VG.</a:t>
            </a:r>
          </a:p>
          <a:p>
            <a:endParaRPr lang="fr-FR" sz="1400" b="1" dirty="0"/>
          </a:p>
        </p:txBody>
      </p:sp>
      <p:pic>
        <p:nvPicPr>
          <p:cNvPr id="19" name="Image 18" descr="Une image contenant texte, reine, clipart&#10;&#10;Description générée automatiquement">
            <a:extLst>
              <a:ext uri="{FF2B5EF4-FFF2-40B4-BE49-F238E27FC236}">
                <a16:creationId xmlns:a16="http://schemas.microsoft.com/office/drawing/2014/main" id="{5A38F3C9-11DD-41D0-954C-6D8A1B039E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36" y="0"/>
            <a:ext cx="2365549" cy="2980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ZoneTexte 19"/>
          <p:cNvSpPr txBox="1"/>
          <p:nvPr/>
        </p:nvSpPr>
        <p:spPr>
          <a:xfrm>
            <a:off x="9495214" y="129648"/>
            <a:ext cx="2480166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b="1" dirty="0"/>
              <a:t>Les valeurs de l’UNC</a:t>
            </a:r>
          </a:p>
        </p:txBody>
      </p:sp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smtClean="0">
                <a:solidFill>
                  <a:schemeClr val="tx1"/>
                </a:solidFill>
              </a:rPr>
              <a:t>8</a:t>
            </a:fld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484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iangle rectangle 21"/>
          <p:cNvSpPr/>
          <p:nvPr/>
        </p:nvSpPr>
        <p:spPr>
          <a:xfrm rot="5400000">
            <a:off x="-4395" y="4394"/>
            <a:ext cx="1230925" cy="122213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8" name="object 4"/>
          <p:cNvGrpSpPr/>
          <p:nvPr/>
        </p:nvGrpSpPr>
        <p:grpSpPr>
          <a:xfrm>
            <a:off x="692638" y="0"/>
            <a:ext cx="2191240" cy="1644162"/>
            <a:chOff x="209610" y="137220"/>
            <a:chExt cx="2231390" cy="1700530"/>
          </a:xfrm>
        </p:grpSpPr>
        <p:sp>
          <p:nvSpPr>
            <p:cNvPr id="19" name="object 5"/>
            <p:cNvSpPr/>
            <p:nvPr/>
          </p:nvSpPr>
          <p:spPr>
            <a:xfrm>
              <a:off x="215899" y="143510"/>
              <a:ext cx="2218690" cy="1687830"/>
            </a:xfrm>
            <a:custGeom>
              <a:avLst/>
              <a:gdLst/>
              <a:ahLst/>
              <a:cxnLst/>
              <a:rect l="l" t="t" r="r" b="b"/>
              <a:pathLst>
                <a:path w="2218690" h="1687830">
                  <a:moveTo>
                    <a:pt x="1109980" y="0"/>
                  </a:moveTo>
                  <a:lnTo>
                    <a:pt x="1054901" y="942"/>
                  </a:lnTo>
                  <a:lnTo>
                    <a:pt x="1000639" y="3745"/>
                  </a:lnTo>
                  <a:lnTo>
                    <a:pt x="947242" y="8369"/>
                  </a:lnTo>
                  <a:lnTo>
                    <a:pt x="894764" y="14775"/>
                  </a:lnTo>
                  <a:lnTo>
                    <a:pt x="843254" y="22926"/>
                  </a:lnTo>
                  <a:lnTo>
                    <a:pt x="792764" y="32782"/>
                  </a:lnTo>
                  <a:lnTo>
                    <a:pt x="743344" y="44305"/>
                  </a:lnTo>
                  <a:lnTo>
                    <a:pt x="695046" y="57456"/>
                  </a:lnTo>
                  <a:lnTo>
                    <a:pt x="647920" y="72197"/>
                  </a:lnTo>
                  <a:lnTo>
                    <a:pt x="602018" y="88490"/>
                  </a:lnTo>
                  <a:lnTo>
                    <a:pt x="557391" y="106295"/>
                  </a:lnTo>
                  <a:lnTo>
                    <a:pt x="514089" y="125574"/>
                  </a:lnTo>
                  <a:lnTo>
                    <a:pt x="472163" y="146288"/>
                  </a:lnTo>
                  <a:lnTo>
                    <a:pt x="431665" y="168399"/>
                  </a:lnTo>
                  <a:lnTo>
                    <a:pt x="392646" y="191869"/>
                  </a:lnTo>
                  <a:lnTo>
                    <a:pt x="355155" y="216658"/>
                  </a:lnTo>
                  <a:lnTo>
                    <a:pt x="319246" y="242728"/>
                  </a:lnTo>
                  <a:lnTo>
                    <a:pt x="284968" y="270041"/>
                  </a:lnTo>
                  <a:lnTo>
                    <a:pt x="252372" y="298558"/>
                  </a:lnTo>
                  <a:lnTo>
                    <a:pt x="221509" y="328240"/>
                  </a:lnTo>
                  <a:lnTo>
                    <a:pt x="192431" y="359049"/>
                  </a:lnTo>
                  <a:lnTo>
                    <a:pt x="165189" y="390946"/>
                  </a:lnTo>
                  <a:lnTo>
                    <a:pt x="139833" y="423893"/>
                  </a:lnTo>
                  <a:lnTo>
                    <a:pt x="116414" y="457851"/>
                  </a:lnTo>
                  <a:lnTo>
                    <a:pt x="94984" y="492781"/>
                  </a:lnTo>
                  <a:lnTo>
                    <a:pt x="75593" y="528645"/>
                  </a:lnTo>
                  <a:lnTo>
                    <a:pt x="58292" y="565405"/>
                  </a:lnTo>
                  <a:lnTo>
                    <a:pt x="43132" y="603021"/>
                  </a:lnTo>
                  <a:lnTo>
                    <a:pt x="30165" y="641456"/>
                  </a:lnTo>
                  <a:lnTo>
                    <a:pt x="19442" y="680670"/>
                  </a:lnTo>
                  <a:lnTo>
                    <a:pt x="11012" y="720625"/>
                  </a:lnTo>
                  <a:lnTo>
                    <a:pt x="4928" y="761282"/>
                  </a:lnTo>
                  <a:lnTo>
                    <a:pt x="1240" y="802603"/>
                  </a:lnTo>
                  <a:lnTo>
                    <a:pt x="0" y="844550"/>
                  </a:lnTo>
                  <a:lnTo>
                    <a:pt x="1240" y="886387"/>
                  </a:lnTo>
                  <a:lnTo>
                    <a:pt x="4928" y="927606"/>
                  </a:lnTo>
                  <a:lnTo>
                    <a:pt x="11012" y="968167"/>
                  </a:lnTo>
                  <a:lnTo>
                    <a:pt x="19442" y="1008032"/>
                  </a:lnTo>
                  <a:lnTo>
                    <a:pt x="30165" y="1047161"/>
                  </a:lnTo>
                  <a:lnTo>
                    <a:pt x="43132" y="1085517"/>
                  </a:lnTo>
                  <a:lnTo>
                    <a:pt x="58292" y="1123060"/>
                  </a:lnTo>
                  <a:lnTo>
                    <a:pt x="75593" y="1159751"/>
                  </a:lnTo>
                  <a:lnTo>
                    <a:pt x="94984" y="1195553"/>
                  </a:lnTo>
                  <a:lnTo>
                    <a:pt x="116414" y="1230425"/>
                  </a:lnTo>
                  <a:lnTo>
                    <a:pt x="139833" y="1264329"/>
                  </a:lnTo>
                  <a:lnTo>
                    <a:pt x="165189" y="1297227"/>
                  </a:lnTo>
                  <a:lnTo>
                    <a:pt x="192431" y="1329079"/>
                  </a:lnTo>
                  <a:lnTo>
                    <a:pt x="221509" y="1359847"/>
                  </a:lnTo>
                  <a:lnTo>
                    <a:pt x="252372" y="1389493"/>
                  </a:lnTo>
                  <a:lnTo>
                    <a:pt x="284968" y="1417976"/>
                  </a:lnTo>
                  <a:lnTo>
                    <a:pt x="319246" y="1445260"/>
                  </a:lnTo>
                  <a:lnTo>
                    <a:pt x="355155" y="1471303"/>
                  </a:lnTo>
                  <a:lnTo>
                    <a:pt x="392646" y="1496069"/>
                  </a:lnTo>
                  <a:lnTo>
                    <a:pt x="431665" y="1519518"/>
                  </a:lnTo>
                  <a:lnTo>
                    <a:pt x="472163" y="1541612"/>
                  </a:lnTo>
                  <a:lnTo>
                    <a:pt x="514089" y="1562311"/>
                  </a:lnTo>
                  <a:lnTo>
                    <a:pt x="557391" y="1581577"/>
                  </a:lnTo>
                  <a:lnTo>
                    <a:pt x="602018" y="1599372"/>
                  </a:lnTo>
                  <a:lnTo>
                    <a:pt x="647920" y="1615655"/>
                  </a:lnTo>
                  <a:lnTo>
                    <a:pt x="695046" y="1630389"/>
                  </a:lnTo>
                  <a:lnTo>
                    <a:pt x="743344" y="1643535"/>
                  </a:lnTo>
                  <a:lnTo>
                    <a:pt x="792764" y="1655054"/>
                  </a:lnTo>
                  <a:lnTo>
                    <a:pt x="843254" y="1664907"/>
                  </a:lnTo>
                  <a:lnTo>
                    <a:pt x="894764" y="1673056"/>
                  </a:lnTo>
                  <a:lnTo>
                    <a:pt x="947242" y="1679461"/>
                  </a:lnTo>
                  <a:lnTo>
                    <a:pt x="1000639" y="1684084"/>
                  </a:lnTo>
                  <a:lnTo>
                    <a:pt x="1054901" y="1686887"/>
                  </a:lnTo>
                  <a:lnTo>
                    <a:pt x="1109980" y="1687830"/>
                  </a:lnTo>
                  <a:lnTo>
                    <a:pt x="1165055" y="1686887"/>
                  </a:lnTo>
                  <a:lnTo>
                    <a:pt x="1219308" y="1684084"/>
                  </a:lnTo>
                  <a:lnTo>
                    <a:pt x="1272689" y="1679461"/>
                  </a:lnTo>
                  <a:lnTo>
                    <a:pt x="1325146" y="1673056"/>
                  </a:lnTo>
                  <a:lnTo>
                    <a:pt x="1376631" y="1664907"/>
                  </a:lnTo>
                  <a:lnTo>
                    <a:pt x="1427090" y="1655054"/>
                  </a:lnTo>
                  <a:lnTo>
                    <a:pt x="1476476" y="1643535"/>
                  </a:lnTo>
                  <a:lnTo>
                    <a:pt x="1524735" y="1630389"/>
                  </a:lnTo>
                  <a:lnTo>
                    <a:pt x="1571819" y="1615655"/>
                  </a:lnTo>
                  <a:lnTo>
                    <a:pt x="1617676" y="1599372"/>
                  </a:lnTo>
                  <a:lnTo>
                    <a:pt x="1662255" y="1581577"/>
                  </a:lnTo>
                  <a:lnTo>
                    <a:pt x="1705507" y="1562311"/>
                  </a:lnTo>
                  <a:lnTo>
                    <a:pt x="1747381" y="1541612"/>
                  </a:lnTo>
                  <a:lnTo>
                    <a:pt x="1787825" y="1519518"/>
                  </a:lnTo>
                  <a:lnTo>
                    <a:pt x="1826790" y="1496069"/>
                  </a:lnTo>
                  <a:lnTo>
                    <a:pt x="1864225" y="1471303"/>
                  </a:lnTo>
                  <a:lnTo>
                    <a:pt x="1900078" y="1445259"/>
                  </a:lnTo>
                  <a:lnTo>
                    <a:pt x="1934300" y="1417976"/>
                  </a:lnTo>
                  <a:lnTo>
                    <a:pt x="1966841" y="1389493"/>
                  </a:lnTo>
                  <a:lnTo>
                    <a:pt x="1997648" y="1359847"/>
                  </a:lnTo>
                  <a:lnTo>
                    <a:pt x="2026673" y="1329079"/>
                  </a:lnTo>
                  <a:lnTo>
                    <a:pt x="2053863" y="1297227"/>
                  </a:lnTo>
                  <a:lnTo>
                    <a:pt x="2079169" y="1264329"/>
                  </a:lnTo>
                  <a:lnTo>
                    <a:pt x="2102540" y="1230425"/>
                  </a:lnTo>
                  <a:lnTo>
                    <a:pt x="2123925" y="1195553"/>
                  </a:lnTo>
                  <a:lnTo>
                    <a:pt x="2143274" y="1159751"/>
                  </a:lnTo>
                  <a:lnTo>
                    <a:pt x="2160536" y="1123060"/>
                  </a:lnTo>
                  <a:lnTo>
                    <a:pt x="2175661" y="1085517"/>
                  </a:lnTo>
                  <a:lnTo>
                    <a:pt x="2188598" y="1047161"/>
                  </a:lnTo>
                  <a:lnTo>
                    <a:pt x="2199296" y="1008032"/>
                  </a:lnTo>
                  <a:lnTo>
                    <a:pt x="2207705" y="968167"/>
                  </a:lnTo>
                  <a:lnTo>
                    <a:pt x="2213774" y="927606"/>
                  </a:lnTo>
                  <a:lnTo>
                    <a:pt x="2217452" y="886387"/>
                  </a:lnTo>
                  <a:lnTo>
                    <a:pt x="2218690" y="844550"/>
                  </a:lnTo>
                  <a:lnTo>
                    <a:pt x="2217452" y="802603"/>
                  </a:lnTo>
                  <a:lnTo>
                    <a:pt x="2213774" y="761282"/>
                  </a:lnTo>
                  <a:lnTo>
                    <a:pt x="2207705" y="720625"/>
                  </a:lnTo>
                  <a:lnTo>
                    <a:pt x="2199296" y="680670"/>
                  </a:lnTo>
                  <a:lnTo>
                    <a:pt x="2188598" y="641456"/>
                  </a:lnTo>
                  <a:lnTo>
                    <a:pt x="2175661" y="603021"/>
                  </a:lnTo>
                  <a:lnTo>
                    <a:pt x="2160536" y="565405"/>
                  </a:lnTo>
                  <a:lnTo>
                    <a:pt x="2143274" y="528645"/>
                  </a:lnTo>
                  <a:lnTo>
                    <a:pt x="2123925" y="492781"/>
                  </a:lnTo>
                  <a:lnTo>
                    <a:pt x="2102540" y="457851"/>
                  </a:lnTo>
                  <a:lnTo>
                    <a:pt x="2079169" y="423893"/>
                  </a:lnTo>
                  <a:lnTo>
                    <a:pt x="2053863" y="390946"/>
                  </a:lnTo>
                  <a:lnTo>
                    <a:pt x="2026673" y="359049"/>
                  </a:lnTo>
                  <a:lnTo>
                    <a:pt x="1997648" y="328240"/>
                  </a:lnTo>
                  <a:lnTo>
                    <a:pt x="1966841" y="298558"/>
                  </a:lnTo>
                  <a:lnTo>
                    <a:pt x="1934300" y="270041"/>
                  </a:lnTo>
                  <a:lnTo>
                    <a:pt x="1900078" y="242728"/>
                  </a:lnTo>
                  <a:lnTo>
                    <a:pt x="1864225" y="216658"/>
                  </a:lnTo>
                  <a:lnTo>
                    <a:pt x="1826790" y="191869"/>
                  </a:lnTo>
                  <a:lnTo>
                    <a:pt x="1787825" y="168399"/>
                  </a:lnTo>
                  <a:lnTo>
                    <a:pt x="1747381" y="146288"/>
                  </a:lnTo>
                  <a:lnTo>
                    <a:pt x="1705507" y="125574"/>
                  </a:lnTo>
                  <a:lnTo>
                    <a:pt x="1662255" y="106295"/>
                  </a:lnTo>
                  <a:lnTo>
                    <a:pt x="1617676" y="88490"/>
                  </a:lnTo>
                  <a:lnTo>
                    <a:pt x="1571819" y="72197"/>
                  </a:lnTo>
                  <a:lnTo>
                    <a:pt x="1524735" y="57456"/>
                  </a:lnTo>
                  <a:lnTo>
                    <a:pt x="1476476" y="44305"/>
                  </a:lnTo>
                  <a:lnTo>
                    <a:pt x="1427090" y="32782"/>
                  </a:lnTo>
                  <a:lnTo>
                    <a:pt x="1376631" y="22926"/>
                  </a:lnTo>
                  <a:lnTo>
                    <a:pt x="1325146" y="14775"/>
                  </a:lnTo>
                  <a:lnTo>
                    <a:pt x="1272689" y="8369"/>
                  </a:lnTo>
                  <a:lnTo>
                    <a:pt x="1219308" y="3745"/>
                  </a:lnTo>
                  <a:lnTo>
                    <a:pt x="1165055" y="942"/>
                  </a:lnTo>
                  <a:lnTo>
                    <a:pt x="1109980" y="0"/>
                  </a:lnTo>
                  <a:close/>
                </a:path>
              </a:pathLst>
            </a:custGeom>
            <a:solidFill>
              <a:srgbClr val="5A9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6"/>
            <p:cNvSpPr/>
            <p:nvPr/>
          </p:nvSpPr>
          <p:spPr>
            <a:xfrm>
              <a:off x="215899" y="143510"/>
              <a:ext cx="2218690" cy="1687830"/>
            </a:xfrm>
            <a:custGeom>
              <a:avLst/>
              <a:gdLst/>
              <a:ahLst/>
              <a:cxnLst/>
              <a:rect l="l" t="t" r="r" b="b"/>
              <a:pathLst>
                <a:path w="2218690" h="1687830">
                  <a:moveTo>
                    <a:pt x="1109980" y="0"/>
                  </a:moveTo>
                  <a:lnTo>
                    <a:pt x="1165055" y="942"/>
                  </a:lnTo>
                  <a:lnTo>
                    <a:pt x="1219308" y="3745"/>
                  </a:lnTo>
                  <a:lnTo>
                    <a:pt x="1272689" y="8369"/>
                  </a:lnTo>
                  <a:lnTo>
                    <a:pt x="1325146" y="14775"/>
                  </a:lnTo>
                  <a:lnTo>
                    <a:pt x="1376631" y="22926"/>
                  </a:lnTo>
                  <a:lnTo>
                    <a:pt x="1427090" y="32782"/>
                  </a:lnTo>
                  <a:lnTo>
                    <a:pt x="1476476" y="44305"/>
                  </a:lnTo>
                  <a:lnTo>
                    <a:pt x="1524735" y="57456"/>
                  </a:lnTo>
                  <a:lnTo>
                    <a:pt x="1571819" y="72197"/>
                  </a:lnTo>
                  <a:lnTo>
                    <a:pt x="1617676" y="88490"/>
                  </a:lnTo>
                  <a:lnTo>
                    <a:pt x="1662255" y="106295"/>
                  </a:lnTo>
                  <a:lnTo>
                    <a:pt x="1705507" y="125574"/>
                  </a:lnTo>
                  <a:lnTo>
                    <a:pt x="1747381" y="146288"/>
                  </a:lnTo>
                  <a:lnTo>
                    <a:pt x="1787825" y="168399"/>
                  </a:lnTo>
                  <a:lnTo>
                    <a:pt x="1826790" y="191869"/>
                  </a:lnTo>
                  <a:lnTo>
                    <a:pt x="1864225" y="216658"/>
                  </a:lnTo>
                  <a:lnTo>
                    <a:pt x="1900078" y="242728"/>
                  </a:lnTo>
                  <a:lnTo>
                    <a:pt x="1934300" y="270041"/>
                  </a:lnTo>
                  <a:lnTo>
                    <a:pt x="1966841" y="298558"/>
                  </a:lnTo>
                  <a:lnTo>
                    <a:pt x="1997648" y="328240"/>
                  </a:lnTo>
                  <a:lnTo>
                    <a:pt x="2026673" y="359049"/>
                  </a:lnTo>
                  <a:lnTo>
                    <a:pt x="2053863" y="390946"/>
                  </a:lnTo>
                  <a:lnTo>
                    <a:pt x="2079169" y="423893"/>
                  </a:lnTo>
                  <a:lnTo>
                    <a:pt x="2102540" y="457851"/>
                  </a:lnTo>
                  <a:lnTo>
                    <a:pt x="2123925" y="492781"/>
                  </a:lnTo>
                  <a:lnTo>
                    <a:pt x="2143274" y="528645"/>
                  </a:lnTo>
                  <a:lnTo>
                    <a:pt x="2160536" y="565405"/>
                  </a:lnTo>
                  <a:lnTo>
                    <a:pt x="2175661" y="603021"/>
                  </a:lnTo>
                  <a:lnTo>
                    <a:pt x="2188598" y="641456"/>
                  </a:lnTo>
                  <a:lnTo>
                    <a:pt x="2199296" y="680670"/>
                  </a:lnTo>
                  <a:lnTo>
                    <a:pt x="2207705" y="720625"/>
                  </a:lnTo>
                  <a:lnTo>
                    <a:pt x="2213774" y="761282"/>
                  </a:lnTo>
                  <a:lnTo>
                    <a:pt x="2217452" y="802603"/>
                  </a:lnTo>
                  <a:lnTo>
                    <a:pt x="2218690" y="844550"/>
                  </a:lnTo>
                  <a:lnTo>
                    <a:pt x="2217452" y="886387"/>
                  </a:lnTo>
                  <a:lnTo>
                    <a:pt x="2213774" y="927606"/>
                  </a:lnTo>
                  <a:lnTo>
                    <a:pt x="2207705" y="968167"/>
                  </a:lnTo>
                  <a:lnTo>
                    <a:pt x="2199296" y="1008032"/>
                  </a:lnTo>
                  <a:lnTo>
                    <a:pt x="2188598" y="1047161"/>
                  </a:lnTo>
                  <a:lnTo>
                    <a:pt x="2175661" y="1085517"/>
                  </a:lnTo>
                  <a:lnTo>
                    <a:pt x="2160536" y="1123060"/>
                  </a:lnTo>
                  <a:lnTo>
                    <a:pt x="2143274" y="1159751"/>
                  </a:lnTo>
                  <a:lnTo>
                    <a:pt x="2123925" y="1195553"/>
                  </a:lnTo>
                  <a:lnTo>
                    <a:pt x="2102540" y="1230425"/>
                  </a:lnTo>
                  <a:lnTo>
                    <a:pt x="2079169" y="1264329"/>
                  </a:lnTo>
                  <a:lnTo>
                    <a:pt x="2053863" y="1297227"/>
                  </a:lnTo>
                  <a:lnTo>
                    <a:pt x="2026673" y="1329079"/>
                  </a:lnTo>
                  <a:lnTo>
                    <a:pt x="1997648" y="1359847"/>
                  </a:lnTo>
                  <a:lnTo>
                    <a:pt x="1966841" y="1389493"/>
                  </a:lnTo>
                  <a:lnTo>
                    <a:pt x="1934300" y="1417976"/>
                  </a:lnTo>
                  <a:lnTo>
                    <a:pt x="1900078" y="1445259"/>
                  </a:lnTo>
                  <a:lnTo>
                    <a:pt x="1864225" y="1471303"/>
                  </a:lnTo>
                  <a:lnTo>
                    <a:pt x="1826790" y="1496069"/>
                  </a:lnTo>
                  <a:lnTo>
                    <a:pt x="1787825" y="1519518"/>
                  </a:lnTo>
                  <a:lnTo>
                    <a:pt x="1747381" y="1541612"/>
                  </a:lnTo>
                  <a:lnTo>
                    <a:pt x="1705507" y="1562311"/>
                  </a:lnTo>
                  <a:lnTo>
                    <a:pt x="1662255" y="1581577"/>
                  </a:lnTo>
                  <a:lnTo>
                    <a:pt x="1617676" y="1599372"/>
                  </a:lnTo>
                  <a:lnTo>
                    <a:pt x="1571819" y="1615655"/>
                  </a:lnTo>
                  <a:lnTo>
                    <a:pt x="1524735" y="1630389"/>
                  </a:lnTo>
                  <a:lnTo>
                    <a:pt x="1476476" y="1643535"/>
                  </a:lnTo>
                  <a:lnTo>
                    <a:pt x="1427090" y="1655054"/>
                  </a:lnTo>
                  <a:lnTo>
                    <a:pt x="1376631" y="1664907"/>
                  </a:lnTo>
                  <a:lnTo>
                    <a:pt x="1325146" y="1673056"/>
                  </a:lnTo>
                  <a:lnTo>
                    <a:pt x="1272689" y="1679461"/>
                  </a:lnTo>
                  <a:lnTo>
                    <a:pt x="1219308" y="1684084"/>
                  </a:lnTo>
                  <a:lnTo>
                    <a:pt x="1165055" y="1686887"/>
                  </a:lnTo>
                  <a:lnTo>
                    <a:pt x="1109980" y="1687830"/>
                  </a:lnTo>
                  <a:lnTo>
                    <a:pt x="1054901" y="1686887"/>
                  </a:lnTo>
                  <a:lnTo>
                    <a:pt x="1000639" y="1684084"/>
                  </a:lnTo>
                  <a:lnTo>
                    <a:pt x="947242" y="1679461"/>
                  </a:lnTo>
                  <a:lnTo>
                    <a:pt x="894764" y="1673056"/>
                  </a:lnTo>
                  <a:lnTo>
                    <a:pt x="843254" y="1664907"/>
                  </a:lnTo>
                  <a:lnTo>
                    <a:pt x="792764" y="1655054"/>
                  </a:lnTo>
                  <a:lnTo>
                    <a:pt x="743344" y="1643535"/>
                  </a:lnTo>
                  <a:lnTo>
                    <a:pt x="695046" y="1630389"/>
                  </a:lnTo>
                  <a:lnTo>
                    <a:pt x="647920" y="1615655"/>
                  </a:lnTo>
                  <a:lnTo>
                    <a:pt x="602018" y="1599372"/>
                  </a:lnTo>
                  <a:lnTo>
                    <a:pt x="557391" y="1581577"/>
                  </a:lnTo>
                  <a:lnTo>
                    <a:pt x="514089" y="1562311"/>
                  </a:lnTo>
                  <a:lnTo>
                    <a:pt x="472163" y="1541612"/>
                  </a:lnTo>
                  <a:lnTo>
                    <a:pt x="431665" y="1519518"/>
                  </a:lnTo>
                  <a:lnTo>
                    <a:pt x="392646" y="1496069"/>
                  </a:lnTo>
                  <a:lnTo>
                    <a:pt x="355155" y="1471303"/>
                  </a:lnTo>
                  <a:lnTo>
                    <a:pt x="319246" y="1445260"/>
                  </a:lnTo>
                  <a:lnTo>
                    <a:pt x="284968" y="1417976"/>
                  </a:lnTo>
                  <a:lnTo>
                    <a:pt x="252372" y="1389493"/>
                  </a:lnTo>
                  <a:lnTo>
                    <a:pt x="221509" y="1359847"/>
                  </a:lnTo>
                  <a:lnTo>
                    <a:pt x="192431" y="1329079"/>
                  </a:lnTo>
                  <a:lnTo>
                    <a:pt x="165189" y="1297227"/>
                  </a:lnTo>
                  <a:lnTo>
                    <a:pt x="139833" y="1264329"/>
                  </a:lnTo>
                  <a:lnTo>
                    <a:pt x="116414" y="1230425"/>
                  </a:lnTo>
                  <a:lnTo>
                    <a:pt x="94984" y="1195553"/>
                  </a:lnTo>
                  <a:lnTo>
                    <a:pt x="75593" y="1159751"/>
                  </a:lnTo>
                  <a:lnTo>
                    <a:pt x="58292" y="1123060"/>
                  </a:lnTo>
                  <a:lnTo>
                    <a:pt x="43132" y="1085517"/>
                  </a:lnTo>
                  <a:lnTo>
                    <a:pt x="30165" y="1047161"/>
                  </a:lnTo>
                  <a:lnTo>
                    <a:pt x="19442" y="1008032"/>
                  </a:lnTo>
                  <a:lnTo>
                    <a:pt x="11012" y="968167"/>
                  </a:lnTo>
                  <a:lnTo>
                    <a:pt x="4928" y="927606"/>
                  </a:lnTo>
                  <a:lnTo>
                    <a:pt x="1240" y="886387"/>
                  </a:lnTo>
                  <a:lnTo>
                    <a:pt x="0" y="844550"/>
                  </a:lnTo>
                  <a:lnTo>
                    <a:pt x="1240" y="802603"/>
                  </a:lnTo>
                  <a:lnTo>
                    <a:pt x="4928" y="761282"/>
                  </a:lnTo>
                  <a:lnTo>
                    <a:pt x="11012" y="720625"/>
                  </a:lnTo>
                  <a:lnTo>
                    <a:pt x="19442" y="680670"/>
                  </a:lnTo>
                  <a:lnTo>
                    <a:pt x="30165" y="641456"/>
                  </a:lnTo>
                  <a:lnTo>
                    <a:pt x="43132" y="603021"/>
                  </a:lnTo>
                  <a:lnTo>
                    <a:pt x="58292" y="565405"/>
                  </a:lnTo>
                  <a:lnTo>
                    <a:pt x="75593" y="528645"/>
                  </a:lnTo>
                  <a:lnTo>
                    <a:pt x="94984" y="492781"/>
                  </a:lnTo>
                  <a:lnTo>
                    <a:pt x="116414" y="457851"/>
                  </a:lnTo>
                  <a:lnTo>
                    <a:pt x="139833" y="423893"/>
                  </a:lnTo>
                  <a:lnTo>
                    <a:pt x="165189" y="390946"/>
                  </a:lnTo>
                  <a:lnTo>
                    <a:pt x="192431" y="359049"/>
                  </a:lnTo>
                  <a:lnTo>
                    <a:pt x="221509" y="328240"/>
                  </a:lnTo>
                  <a:lnTo>
                    <a:pt x="252372" y="298558"/>
                  </a:lnTo>
                  <a:lnTo>
                    <a:pt x="284968" y="270041"/>
                  </a:lnTo>
                  <a:lnTo>
                    <a:pt x="319246" y="242728"/>
                  </a:lnTo>
                  <a:lnTo>
                    <a:pt x="355155" y="216658"/>
                  </a:lnTo>
                  <a:lnTo>
                    <a:pt x="392646" y="191869"/>
                  </a:lnTo>
                  <a:lnTo>
                    <a:pt x="431665" y="168399"/>
                  </a:lnTo>
                  <a:lnTo>
                    <a:pt x="472163" y="146288"/>
                  </a:lnTo>
                  <a:lnTo>
                    <a:pt x="514089" y="125574"/>
                  </a:lnTo>
                  <a:lnTo>
                    <a:pt x="557391" y="106295"/>
                  </a:lnTo>
                  <a:lnTo>
                    <a:pt x="602018" y="88490"/>
                  </a:lnTo>
                  <a:lnTo>
                    <a:pt x="647920" y="72197"/>
                  </a:lnTo>
                  <a:lnTo>
                    <a:pt x="695046" y="57456"/>
                  </a:lnTo>
                  <a:lnTo>
                    <a:pt x="743344" y="44305"/>
                  </a:lnTo>
                  <a:lnTo>
                    <a:pt x="792764" y="32782"/>
                  </a:lnTo>
                  <a:lnTo>
                    <a:pt x="843254" y="22926"/>
                  </a:lnTo>
                  <a:lnTo>
                    <a:pt x="894764" y="14775"/>
                  </a:lnTo>
                  <a:lnTo>
                    <a:pt x="947242" y="8369"/>
                  </a:lnTo>
                  <a:lnTo>
                    <a:pt x="1000639" y="3745"/>
                  </a:lnTo>
                  <a:lnTo>
                    <a:pt x="1054901" y="942"/>
                  </a:lnTo>
                  <a:lnTo>
                    <a:pt x="1109980" y="0"/>
                  </a:lnTo>
                  <a:close/>
                </a:path>
              </a:pathLst>
            </a:custGeom>
            <a:ln w="12579">
              <a:solidFill>
                <a:srgbClr val="42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Triangle rectangle 7"/>
          <p:cNvSpPr/>
          <p:nvPr/>
        </p:nvSpPr>
        <p:spPr>
          <a:xfrm rot="16200000">
            <a:off x="10965471" y="5631470"/>
            <a:ext cx="1230925" cy="1222134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0" y="6435970"/>
            <a:ext cx="999831" cy="353599"/>
          </a:xfrm>
          <a:prstGeom prst="rect">
            <a:avLst/>
          </a:prstGeom>
        </p:spPr>
      </p:pic>
      <p:sp>
        <p:nvSpPr>
          <p:cNvPr id="7" name="object 8"/>
          <p:cNvSpPr txBox="1"/>
          <p:nvPr/>
        </p:nvSpPr>
        <p:spPr>
          <a:xfrm>
            <a:off x="2909570" y="1510421"/>
            <a:ext cx="8542655" cy="46140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Arial"/>
                <a:cs typeface="Arial"/>
              </a:rPr>
              <a:t>L’UNC </a:t>
            </a:r>
            <a:r>
              <a:rPr sz="1400" dirty="0">
                <a:latin typeface="Arial"/>
                <a:cs typeface="Arial"/>
              </a:rPr>
              <a:t>est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à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l’origine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toutes les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avancées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obtenues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en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matière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législation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combattante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: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400" dirty="0">
              <a:latin typeface="Arial"/>
              <a:cs typeface="Arial"/>
            </a:endParaRPr>
          </a:p>
          <a:p>
            <a:pPr marL="124460" indent="-105410">
              <a:lnSpc>
                <a:spcPct val="100000"/>
              </a:lnSpc>
              <a:buChar char="-"/>
              <a:tabLst>
                <a:tab pos="124460" algn="l"/>
              </a:tabLst>
            </a:pPr>
            <a:r>
              <a:rPr sz="1400" dirty="0">
                <a:latin typeface="Arial"/>
                <a:cs typeface="Arial"/>
              </a:rPr>
              <a:t>Titre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Reconnaissance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Nation</a:t>
            </a:r>
            <a:r>
              <a:rPr lang="fr-FR" sz="1400" spc="-10" dirty="0">
                <a:latin typeface="Arial"/>
                <a:cs typeface="Arial"/>
              </a:rPr>
              <a:t>,</a:t>
            </a:r>
            <a:endParaRPr sz="1400" dirty="0">
              <a:latin typeface="Arial"/>
              <a:cs typeface="Arial"/>
            </a:endParaRPr>
          </a:p>
          <a:p>
            <a:pPr marL="118110" indent="-99060">
              <a:lnSpc>
                <a:spcPct val="100000"/>
              </a:lnSpc>
              <a:buChar char="-"/>
              <a:tabLst>
                <a:tab pos="118110" algn="l"/>
              </a:tabLst>
            </a:pPr>
            <a:r>
              <a:rPr sz="1400" dirty="0">
                <a:latin typeface="Arial"/>
                <a:cs typeface="Arial"/>
              </a:rPr>
              <a:t>Accès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à la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 err="1">
                <a:latin typeface="Arial"/>
                <a:cs typeface="Arial"/>
              </a:rPr>
              <a:t>retraite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" dirty="0" err="1">
                <a:latin typeface="Arial"/>
                <a:cs typeface="Arial"/>
              </a:rPr>
              <a:t>mutualiste</a:t>
            </a:r>
            <a:r>
              <a:rPr lang="fr-FR" sz="1400" spc="-10" dirty="0">
                <a:latin typeface="Arial"/>
                <a:cs typeface="Arial"/>
              </a:rPr>
              <a:t>,</a:t>
            </a:r>
            <a:endParaRPr sz="1400" dirty="0">
              <a:latin typeface="Arial"/>
              <a:cs typeface="Arial"/>
            </a:endParaRPr>
          </a:p>
          <a:p>
            <a:pPr marL="19050" marR="5080" indent="107950">
              <a:lnSpc>
                <a:spcPct val="100000"/>
              </a:lnSpc>
              <a:buChar char="-"/>
              <a:tabLst>
                <a:tab pos="127000" algn="l"/>
              </a:tabLst>
            </a:pPr>
            <a:r>
              <a:rPr sz="1400" dirty="0">
                <a:latin typeface="Arial"/>
                <a:cs typeface="Arial"/>
              </a:rPr>
              <a:t>Octroi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 carte du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combattant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(et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Croix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correspondante)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aux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anciens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combattants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AFN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0" dirty="0" err="1">
                <a:latin typeface="Arial"/>
                <a:cs typeface="Arial"/>
              </a:rPr>
              <a:t>notamment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lang="fr-FR" sz="1400" spc="-10" dirty="0">
                <a:latin typeface="Arial"/>
                <a:cs typeface="Arial"/>
              </a:rPr>
              <a:t>	</a:t>
            </a:r>
            <a:r>
              <a:rPr sz="1400" dirty="0">
                <a:latin typeface="Arial"/>
                <a:cs typeface="Arial"/>
              </a:rPr>
              <a:t>aux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rappelés et ceux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présents en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Algérie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1962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à 1964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et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aux</a:t>
            </a:r>
            <a:r>
              <a:rPr sz="1400" spc="-20" dirty="0">
                <a:latin typeface="Arial"/>
                <a:cs typeface="Arial"/>
              </a:rPr>
              <a:t> OPEX</a:t>
            </a:r>
            <a:r>
              <a:rPr lang="fr-FR" sz="1400" spc="-20" dirty="0">
                <a:latin typeface="Arial"/>
                <a:cs typeface="Arial"/>
              </a:rPr>
              <a:t>,</a:t>
            </a:r>
            <a:endParaRPr sz="1400" dirty="0">
              <a:latin typeface="Arial"/>
              <a:cs typeface="Arial"/>
            </a:endParaRPr>
          </a:p>
          <a:p>
            <a:pPr marL="127000" indent="-107950">
              <a:lnSpc>
                <a:spcPts val="1675"/>
              </a:lnSpc>
              <a:buChar char="-"/>
              <a:tabLst>
                <a:tab pos="127000" algn="l"/>
              </a:tabLst>
            </a:pPr>
            <a:r>
              <a:rPr sz="1400" dirty="0">
                <a:latin typeface="Arial"/>
                <a:cs typeface="Arial"/>
              </a:rPr>
              <a:t>Création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barrette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«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Missions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Extérieures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»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sur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Croix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du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 err="1">
                <a:latin typeface="Arial"/>
                <a:cs typeface="Arial"/>
              </a:rPr>
              <a:t>Combattant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 err="1">
                <a:latin typeface="Arial"/>
                <a:cs typeface="Arial"/>
              </a:rPr>
              <a:t>Volontaire</a:t>
            </a:r>
            <a:r>
              <a:rPr lang="fr-FR" sz="1400" spc="-10" dirty="0">
                <a:latin typeface="Arial"/>
                <a:cs typeface="Arial"/>
              </a:rPr>
              <a:t>,</a:t>
            </a:r>
            <a:endParaRPr sz="1400" dirty="0">
              <a:latin typeface="Arial"/>
              <a:cs typeface="Arial"/>
            </a:endParaRPr>
          </a:p>
          <a:p>
            <a:pPr marL="127000" indent="-107950">
              <a:lnSpc>
                <a:spcPts val="1675"/>
              </a:lnSpc>
              <a:buChar char="-"/>
              <a:tabLst>
                <a:tab pos="127000" algn="l"/>
              </a:tabLst>
            </a:pPr>
            <a:r>
              <a:rPr sz="1400" dirty="0">
                <a:latin typeface="Arial"/>
                <a:cs typeface="Arial"/>
              </a:rPr>
              <a:t>Inscription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mention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« AFN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1952-1962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» sur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les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drapeaux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et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étendards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des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 err="1">
                <a:latin typeface="Arial"/>
                <a:cs typeface="Arial"/>
              </a:rPr>
              <a:t>unités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" dirty="0" err="1">
                <a:latin typeface="Arial"/>
                <a:cs typeface="Arial"/>
              </a:rPr>
              <a:t>concernées</a:t>
            </a:r>
            <a:r>
              <a:rPr lang="fr-FR" sz="1400" spc="-10" dirty="0"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 marL="15875">
              <a:lnSpc>
                <a:spcPct val="100000"/>
              </a:lnSpc>
              <a:spcBef>
                <a:spcPts val="1490"/>
              </a:spcBef>
            </a:pPr>
            <a:r>
              <a:rPr sz="1400" spc="-10" dirty="0">
                <a:latin typeface="Arial"/>
                <a:cs typeface="Arial"/>
              </a:rPr>
              <a:t>L’UNC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poursuit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ses actions en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matière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législation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combattante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en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soutien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au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monde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militaire</a:t>
            </a:r>
            <a:r>
              <a:rPr sz="1400" b="1" spc="2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: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 dirty="0">
              <a:latin typeface="Arial"/>
              <a:cs typeface="Arial"/>
            </a:endParaRPr>
          </a:p>
          <a:p>
            <a:pPr marL="115570" indent="-99695">
              <a:lnSpc>
                <a:spcPct val="100000"/>
              </a:lnSpc>
              <a:buChar char="-"/>
              <a:tabLst>
                <a:tab pos="115570" algn="l"/>
              </a:tabLst>
            </a:pPr>
            <a:r>
              <a:rPr sz="1400" dirty="0">
                <a:latin typeface="Arial"/>
                <a:cs typeface="Arial"/>
              </a:rPr>
              <a:t>Allocation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Reconnaissance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du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0" dirty="0" err="1">
                <a:latin typeface="Arial"/>
                <a:cs typeface="Arial"/>
              </a:rPr>
              <a:t>Combattant</a:t>
            </a:r>
            <a:r>
              <a:rPr lang="fr-FR" sz="1400" spc="-10" dirty="0">
                <a:latin typeface="Arial"/>
                <a:cs typeface="Arial"/>
              </a:rPr>
              <a:t>,</a:t>
            </a:r>
            <a:endParaRPr sz="1400" dirty="0">
              <a:latin typeface="Arial"/>
              <a:cs typeface="Arial"/>
            </a:endParaRPr>
          </a:p>
          <a:p>
            <a:pPr marL="123825" indent="-107950">
              <a:lnSpc>
                <a:spcPct val="100000"/>
              </a:lnSpc>
              <a:buChar char="-"/>
              <a:tabLst>
                <a:tab pos="123825" algn="l"/>
              </a:tabLst>
            </a:pPr>
            <a:r>
              <a:rPr sz="1400" dirty="0">
                <a:latin typeface="Arial"/>
                <a:cs typeface="Arial"/>
              </a:rPr>
              <a:t>Défense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 err="1">
                <a:latin typeface="Arial"/>
                <a:cs typeface="Arial"/>
              </a:rPr>
              <a:t>rente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 err="1">
                <a:latin typeface="Arial"/>
                <a:cs typeface="Arial"/>
              </a:rPr>
              <a:t>mutualiste</a:t>
            </a:r>
            <a:r>
              <a:rPr lang="fr-FR" sz="1400" spc="-10" dirty="0">
                <a:latin typeface="Arial"/>
                <a:cs typeface="Arial"/>
              </a:rPr>
              <a:t>,</a:t>
            </a:r>
            <a:endParaRPr sz="1400" dirty="0">
              <a:latin typeface="Arial"/>
              <a:cs typeface="Arial"/>
            </a:endParaRPr>
          </a:p>
          <a:p>
            <a:pPr marL="120650" indent="-104775">
              <a:lnSpc>
                <a:spcPts val="1675"/>
              </a:lnSpc>
              <a:buChar char="-"/>
              <a:tabLst>
                <a:tab pos="120650" algn="l"/>
              </a:tabLst>
            </a:pPr>
            <a:r>
              <a:rPr sz="1400" dirty="0">
                <a:latin typeface="Arial"/>
                <a:cs typeface="Arial"/>
              </a:rPr>
              <a:t>Titre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Reconnaissance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Nation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et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i="1" spc="-10" dirty="0" err="1">
                <a:latin typeface="Arial"/>
                <a:cs typeface="Arial"/>
              </a:rPr>
              <a:t>Sentinelle</a:t>
            </a:r>
            <a:r>
              <a:rPr lang="fr-FR" sz="1400" i="1" spc="-10" dirty="0">
                <a:latin typeface="Arial"/>
                <a:cs typeface="Arial"/>
              </a:rPr>
              <a:t>,</a:t>
            </a:r>
            <a:endParaRPr sz="1400" i="1" dirty="0">
              <a:latin typeface="Arial"/>
              <a:cs typeface="Arial"/>
            </a:endParaRPr>
          </a:p>
          <a:p>
            <a:pPr marL="123825" indent="-107950">
              <a:lnSpc>
                <a:spcPts val="1675"/>
              </a:lnSpc>
              <a:buChar char="-"/>
              <a:tabLst>
                <a:tab pos="123825" algn="l"/>
              </a:tabLst>
            </a:pPr>
            <a:r>
              <a:rPr sz="1400" dirty="0">
                <a:latin typeface="Arial"/>
                <a:cs typeface="Arial"/>
              </a:rPr>
              <a:t>Prise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en compte de la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mention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« Mort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pour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France »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sur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tous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les </a:t>
            </a:r>
            <a:r>
              <a:rPr sz="1400" spc="-10" dirty="0" err="1">
                <a:latin typeface="Arial"/>
                <a:cs typeface="Arial"/>
              </a:rPr>
              <a:t>territoires</a:t>
            </a:r>
            <a:r>
              <a:rPr lang="fr-FR" sz="1400" spc="-10" dirty="0"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buFont typeface="Arial"/>
              <a:buChar char="-"/>
            </a:pP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L’UNC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partenaire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privilégié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des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pouvoirs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publics</a:t>
            </a:r>
            <a:r>
              <a:rPr sz="1400" b="1" spc="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dans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défense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des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intérêts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du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monde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combattant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: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 dirty="0">
              <a:latin typeface="Arial"/>
              <a:cs typeface="Arial"/>
            </a:endParaRPr>
          </a:p>
          <a:p>
            <a:pPr marL="171450" indent="-158750">
              <a:lnSpc>
                <a:spcPct val="100000"/>
              </a:lnSpc>
              <a:buChar char="-"/>
              <a:tabLst>
                <a:tab pos="171450" algn="l"/>
              </a:tabLst>
            </a:pPr>
            <a:r>
              <a:rPr sz="1400" dirty="0">
                <a:latin typeface="Arial"/>
                <a:cs typeface="Arial"/>
              </a:rPr>
              <a:t>Membre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du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Conseil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d’Administration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 err="1">
                <a:latin typeface="Arial"/>
                <a:cs typeface="Arial"/>
              </a:rPr>
              <a:t>l’ON</a:t>
            </a:r>
            <a:r>
              <a:rPr lang="fr-FR" sz="1400" dirty="0">
                <a:latin typeface="Arial"/>
                <a:cs typeface="Arial"/>
              </a:rPr>
              <a:t>a</a:t>
            </a:r>
            <a:r>
              <a:rPr sz="1400" dirty="0">
                <a:latin typeface="Arial"/>
                <a:cs typeface="Arial"/>
              </a:rPr>
              <a:t>C</a:t>
            </a:r>
            <a:r>
              <a:rPr lang="fr-FR" sz="1400" dirty="0">
                <a:latin typeface="Arial"/>
                <a:cs typeface="Arial"/>
              </a:rPr>
              <a:t>-</a:t>
            </a:r>
            <a:r>
              <a:rPr sz="1400" dirty="0">
                <a:latin typeface="Arial"/>
                <a:cs typeface="Arial"/>
              </a:rPr>
              <a:t>VG</a:t>
            </a:r>
            <a:r>
              <a:rPr lang="fr-FR" sz="1400" dirty="0">
                <a:latin typeface="Arial"/>
                <a:cs typeface="Arial"/>
              </a:rPr>
              <a:t>,</a:t>
            </a:r>
            <a:endParaRPr lang="fr-FR" sz="1400" spc="-25" dirty="0">
              <a:latin typeface="Arial"/>
              <a:cs typeface="Arial"/>
            </a:endParaRPr>
          </a:p>
          <a:p>
            <a:pPr marL="171450" indent="-158750">
              <a:lnSpc>
                <a:spcPct val="100000"/>
              </a:lnSpc>
              <a:buChar char="-"/>
              <a:tabLst>
                <a:tab pos="171450" algn="l"/>
              </a:tabLst>
            </a:pPr>
            <a:r>
              <a:rPr sz="1400" dirty="0">
                <a:latin typeface="Arial"/>
                <a:cs typeface="Arial"/>
              </a:rPr>
              <a:t>Auditions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régulières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par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les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commissions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 err="1">
                <a:latin typeface="Arial"/>
                <a:cs typeface="Arial"/>
              </a:rPr>
              <a:t>parlementaires</a:t>
            </a:r>
            <a:r>
              <a:rPr lang="fr-FR" sz="1400" spc="-5" dirty="0">
                <a:latin typeface="Arial"/>
                <a:cs typeface="Arial"/>
              </a:rPr>
              <a:t>,</a:t>
            </a:r>
            <a:endParaRPr sz="1400" dirty="0">
              <a:latin typeface="Arial"/>
              <a:cs typeface="Arial"/>
            </a:endParaRPr>
          </a:p>
          <a:p>
            <a:pPr marL="171450" indent="-158750">
              <a:lnSpc>
                <a:spcPct val="100000"/>
              </a:lnSpc>
              <a:buChar char="-"/>
              <a:tabLst>
                <a:tab pos="171450" algn="l"/>
              </a:tabLst>
            </a:pPr>
            <a:r>
              <a:rPr sz="1400" dirty="0">
                <a:latin typeface="Arial"/>
                <a:cs typeface="Arial"/>
              </a:rPr>
              <a:t>Échange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permanent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avec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les autorités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publiques,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parlementaires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ou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locales.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381311" y="1449716"/>
            <a:ext cx="373380" cy="381000"/>
            <a:chOff x="209610" y="2073970"/>
            <a:chExt cx="373380" cy="381000"/>
          </a:xfrm>
        </p:grpSpPr>
        <p:sp>
          <p:nvSpPr>
            <p:cNvPr id="10" name="object 10"/>
            <p:cNvSpPr/>
            <p:nvPr/>
          </p:nvSpPr>
          <p:spPr>
            <a:xfrm>
              <a:off x="215899" y="2080259"/>
              <a:ext cx="360680" cy="368300"/>
            </a:xfrm>
            <a:custGeom>
              <a:avLst/>
              <a:gdLst/>
              <a:ahLst/>
              <a:cxnLst/>
              <a:rect l="l" t="t" r="r" b="b"/>
              <a:pathLst>
                <a:path w="360680" h="368300">
                  <a:moveTo>
                    <a:pt x="270509" y="0"/>
                  </a:moveTo>
                  <a:lnTo>
                    <a:pt x="270509" y="91439"/>
                  </a:lnTo>
                  <a:lnTo>
                    <a:pt x="0" y="91439"/>
                  </a:lnTo>
                  <a:lnTo>
                    <a:pt x="0" y="275589"/>
                  </a:lnTo>
                  <a:lnTo>
                    <a:pt x="270509" y="275589"/>
                  </a:lnTo>
                  <a:lnTo>
                    <a:pt x="270509" y="368300"/>
                  </a:lnTo>
                  <a:lnTo>
                    <a:pt x="360680" y="184150"/>
                  </a:lnTo>
                  <a:lnTo>
                    <a:pt x="270509" y="0"/>
                  </a:lnTo>
                  <a:close/>
                </a:path>
              </a:pathLst>
            </a:custGeom>
            <a:solidFill>
              <a:srgbClr val="5A9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5899" y="2080259"/>
              <a:ext cx="360680" cy="368300"/>
            </a:xfrm>
            <a:custGeom>
              <a:avLst/>
              <a:gdLst/>
              <a:ahLst/>
              <a:cxnLst/>
              <a:rect l="l" t="t" r="r" b="b"/>
              <a:pathLst>
                <a:path w="360680" h="368300">
                  <a:moveTo>
                    <a:pt x="0" y="91439"/>
                  </a:moveTo>
                  <a:lnTo>
                    <a:pt x="270509" y="91439"/>
                  </a:lnTo>
                  <a:lnTo>
                    <a:pt x="270509" y="0"/>
                  </a:lnTo>
                  <a:lnTo>
                    <a:pt x="360680" y="184150"/>
                  </a:lnTo>
                  <a:lnTo>
                    <a:pt x="270509" y="368300"/>
                  </a:lnTo>
                  <a:lnTo>
                    <a:pt x="270509" y="275589"/>
                  </a:lnTo>
                  <a:lnTo>
                    <a:pt x="0" y="275589"/>
                  </a:lnTo>
                  <a:lnTo>
                    <a:pt x="0" y="91439"/>
                  </a:lnTo>
                  <a:close/>
                </a:path>
              </a:pathLst>
            </a:custGeom>
            <a:ln w="12579">
              <a:solidFill>
                <a:srgbClr val="42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378771" y="3360871"/>
            <a:ext cx="373380" cy="381000"/>
            <a:chOff x="207070" y="3967540"/>
            <a:chExt cx="373380" cy="381000"/>
          </a:xfrm>
        </p:grpSpPr>
        <p:sp>
          <p:nvSpPr>
            <p:cNvPr id="13" name="object 13"/>
            <p:cNvSpPr/>
            <p:nvPr/>
          </p:nvSpPr>
          <p:spPr>
            <a:xfrm>
              <a:off x="213360" y="3973830"/>
              <a:ext cx="360680" cy="368300"/>
            </a:xfrm>
            <a:custGeom>
              <a:avLst/>
              <a:gdLst/>
              <a:ahLst/>
              <a:cxnLst/>
              <a:rect l="l" t="t" r="r" b="b"/>
              <a:pathLst>
                <a:path w="360680" h="368300">
                  <a:moveTo>
                    <a:pt x="269240" y="0"/>
                  </a:moveTo>
                  <a:lnTo>
                    <a:pt x="269240" y="92710"/>
                  </a:lnTo>
                  <a:lnTo>
                    <a:pt x="0" y="92710"/>
                  </a:lnTo>
                  <a:lnTo>
                    <a:pt x="0" y="276860"/>
                  </a:lnTo>
                  <a:lnTo>
                    <a:pt x="269240" y="276860"/>
                  </a:lnTo>
                  <a:lnTo>
                    <a:pt x="269240" y="368300"/>
                  </a:lnTo>
                  <a:lnTo>
                    <a:pt x="360680" y="184150"/>
                  </a:lnTo>
                  <a:lnTo>
                    <a:pt x="269240" y="0"/>
                  </a:lnTo>
                  <a:close/>
                </a:path>
              </a:pathLst>
            </a:custGeom>
            <a:solidFill>
              <a:srgbClr val="5A9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3360" y="3973830"/>
              <a:ext cx="360680" cy="368300"/>
            </a:xfrm>
            <a:custGeom>
              <a:avLst/>
              <a:gdLst/>
              <a:ahLst/>
              <a:cxnLst/>
              <a:rect l="l" t="t" r="r" b="b"/>
              <a:pathLst>
                <a:path w="360680" h="368300">
                  <a:moveTo>
                    <a:pt x="0" y="92710"/>
                  </a:moveTo>
                  <a:lnTo>
                    <a:pt x="269240" y="92710"/>
                  </a:lnTo>
                  <a:lnTo>
                    <a:pt x="269240" y="0"/>
                  </a:lnTo>
                  <a:lnTo>
                    <a:pt x="360680" y="184150"/>
                  </a:lnTo>
                  <a:lnTo>
                    <a:pt x="269240" y="368300"/>
                  </a:lnTo>
                  <a:lnTo>
                    <a:pt x="269240" y="276860"/>
                  </a:lnTo>
                  <a:lnTo>
                    <a:pt x="0" y="276860"/>
                  </a:lnTo>
                  <a:lnTo>
                    <a:pt x="0" y="92710"/>
                  </a:lnTo>
                  <a:close/>
                </a:path>
              </a:pathLst>
            </a:custGeom>
            <a:ln w="12579">
              <a:solidFill>
                <a:srgbClr val="42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374961" y="4896301"/>
            <a:ext cx="373380" cy="381000"/>
            <a:chOff x="203260" y="5502970"/>
            <a:chExt cx="373380" cy="381000"/>
          </a:xfrm>
        </p:grpSpPr>
        <p:sp>
          <p:nvSpPr>
            <p:cNvPr id="16" name="object 16"/>
            <p:cNvSpPr/>
            <p:nvPr/>
          </p:nvSpPr>
          <p:spPr>
            <a:xfrm>
              <a:off x="209549" y="5509259"/>
              <a:ext cx="360680" cy="368300"/>
            </a:xfrm>
            <a:custGeom>
              <a:avLst/>
              <a:gdLst/>
              <a:ahLst/>
              <a:cxnLst/>
              <a:rect l="l" t="t" r="r" b="b"/>
              <a:pathLst>
                <a:path w="360680" h="368300">
                  <a:moveTo>
                    <a:pt x="270509" y="0"/>
                  </a:moveTo>
                  <a:lnTo>
                    <a:pt x="270509" y="91439"/>
                  </a:lnTo>
                  <a:lnTo>
                    <a:pt x="0" y="91439"/>
                  </a:lnTo>
                  <a:lnTo>
                    <a:pt x="0" y="275589"/>
                  </a:lnTo>
                  <a:lnTo>
                    <a:pt x="270509" y="275589"/>
                  </a:lnTo>
                  <a:lnTo>
                    <a:pt x="270509" y="368300"/>
                  </a:lnTo>
                  <a:lnTo>
                    <a:pt x="360680" y="182879"/>
                  </a:lnTo>
                  <a:lnTo>
                    <a:pt x="270509" y="0"/>
                  </a:lnTo>
                  <a:close/>
                </a:path>
              </a:pathLst>
            </a:custGeom>
            <a:solidFill>
              <a:srgbClr val="5A9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09549" y="5509259"/>
              <a:ext cx="360680" cy="368300"/>
            </a:xfrm>
            <a:custGeom>
              <a:avLst/>
              <a:gdLst/>
              <a:ahLst/>
              <a:cxnLst/>
              <a:rect l="l" t="t" r="r" b="b"/>
              <a:pathLst>
                <a:path w="360680" h="368300">
                  <a:moveTo>
                    <a:pt x="0" y="91439"/>
                  </a:moveTo>
                  <a:lnTo>
                    <a:pt x="270509" y="91439"/>
                  </a:lnTo>
                  <a:lnTo>
                    <a:pt x="270509" y="0"/>
                  </a:lnTo>
                  <a:lnTo>
                    <a:pt x="360680" y="182879"/>
                  </a:lnTo>
                  <a:lnTo>
                    <a:pt x="270509" y="368300"/>
                  </a:lnTo>
                  <a:lnTo>
                    <a:pt x="270509" y="275589"/>
                  </a:lnTo>
                  <a:lnTo>
                    <a:pt x="0" y="275589"/>
                  </a:lnTo>
                  <a:lnTo>
                    <a:pt x="0" y="91439"/>
                  </a:lnTo>
                  <a:close/>
                </a:path>
              </a:pathLst>
            </a:custGeom>
            <a:ln w="12579">
              <a:solidFill>
                <a:srgbClr val="4271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7"/>
          <p:cNvSpPr txBox="1"/>
          <p:nvPr/>
        </p:nvSpPr>
        <p:spPr>
          <a:xfrm>
            <a:off x="1154038" y="140090"/>
            <a:ext cx="132651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Défense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des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droits</a:t>
            </a:r>
            <a:r>
              <a:rPr sz="18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des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soldats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et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des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personnels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 de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Défense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86A4-0F56-4A57-BAC7-2C4B77A4A0EF}" type="slidenum">
              <a:rPr lang="fr-FR" b="1" smtClean="0">
                <a:solidFill>
                  <a:schemeClr val="tx1"/>
                </a:solidFill>
              </a:rPr>
              <a:t>9</a:t>
            </a:fld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9495214" y="129648"/>
            <a:ext cx="2480166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b="1" dirty="0"/>
              <a:t>Les valeurs de l’UNC</a:t>
            </a:r>
          </a:p>
        </p:txBody>
      </p:sp>
    </p:spTree>
    <p:extLst>
      <p:ext uri="{BB962C8B-B14F-4D97-AF65-F5344CB8AC3E}">
        <p14:creationId xmlns:p14="http://schemas.microsoft.com/office/powerpoint/2010/main" val="34072120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</TotalTime>
  <Words>2151</Words>
  <Application>Microsoft Office PowerPoint</Application>
  <PresentationFormat>Grand écran</PresentationFormat>
  <Paragraphs>312</Paragraphs>
  <Slides>21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Calibri</vt:lpstr>
      <vt:lpstr>Comic Sans MS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Jl Madec</dc:creator>
  <cp:lastModifiedBy>UNC du Finistère</cp:lastModifiedBy>
  <cp:revision>284</cp:revision>
  <cp:lastPrinted>2023-10-19T10:19:36Z</cp:lastPrinted>
  <dcterms:created xsi:type="dcterms:W3CDTF">2023-06-14T12:38:35Z</dcterms:created>
  <dcterms:modified xsi:type="dcterms:W3CDTF">2026-01-15T07:36:48Z</dcterms:modified>
</cp:coreProperties>
</file>